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StopMotion" charset="1" panose="02000503000000000000"/>
      <p:regular r:id="rId10"/>
    </p:embeddedFont>
    <p:embeddedFont>
      <p:font typeface="Glock Grotesk" charset="1" panose="00000600000000000000"/>
      <p:regular r:id="rId11"/>
    </p:embeddedFont>
    <p:embeddedFont>
      <p:font typeface="Glock Grotesk Bold" charset="1" panose="00000805000000000000"/>
      <p:regular r:id="rId12"/>
    </p:embeddedFont>
    <p:embeddedFont>
      <p:font typeface="Glock Grotesk Light" charset="1" panose="00000506000000000000"/>
      <p:regular r:id="rId13"/>
    </p:embeddedFont>
    <p:embeddedFont>
      <p:font typeface="Glock Grotesk Medium" charset="1" panose="00000705000000000000"/>
      <p:regular r:id="rId14"/>
    </p:embeddedFont>
    <p:embeddedFont>
      <p:font typeface="Glock Grotesk Heavy" charset="1" panose="00000907000000000000"/>
      <p:regular r:id="rId15"/>
    </p:embeddedFont>
    <p:embeddedFont>
      <p:font typeface="Now" charset="1" panose="00000500000000000000"/>
      <p:regular r:id="rId16"/>
    </p:embeddedFont>
    <p:embeddedFont>
      <p:font typeface="Now Bold" charset="1" panose="00000800000000000000"/>
      <p:regular r:id="rId17"/>
    </p:embeddedFont>
    <p:embeddedFont>
      <p:font typeface="Now Thin" charset="1" panose="00000300000000000000"/>
      <p:regular r:id="rId18"/>
    </p:embeddedFont>
    <p:embeddedFont>
      <p:font typeface="Now Light" charset="1" panose="00000400000000000000"/>
      <p:regular r:id="rId19"/>
    </p:embeddedFont>
    <p:embeddedFont>
      <p:font typeface="Now Medium" charset="1" panose="00000600000000000000"/>
      <p:regular r:id="rId20"/>
    </p:embeddedFont>
    <p:embeddedFont>
      <p:font typeface="Now Heavy" charset="1" panose="00000A00000000000000"/>
      <p:regular r:id="rId21"/>
    </p:embeddedFont>
    <p:embeddedFont>
      <p:font typeface="Open Sans" charset="1" panose="020B0606030504020204"/>
      <p:regular r:id="rId22"/>
    </p:embeddedFont>
    <p:embeddedFont>
      <p:font typeface="Open Sans Bold" charset="1" panose="020B0806030504020204"/>
      <p:regular r:id="rId23"/>
    </p:embeddedFont>
    <p:embeddedFont>
      <p:font typeface="Open Sans Italics" charset="1" panose="020B0606030504020204"/>
      <p:regular r:id="rId24"/>
    </p:embeddedFont>
    <p:embeddedFont>
      <p:font typeface="Open Sans Bold Italics" charset="1" panose="020B0806030504020204"/>
      <p:regular r:id="rId25"/>
    </p:embeddedFont>
    <p:embeddedFont>
      <p:font typeface="Open Sans Light" charset="1" panose="020B0306030504020204"/>
      <p:regular r:id="rId26"/>
    </p:embeddedFont>
    <p:embeddedFont>
      <p:font typeface="Open Sans Light Italics" charset="1" panose="020B0306030504020204"/>
      <p:regular r:id="rId27"/>
    </p:embeddedFont>
    <p:embeddedFont>
      <p:font typeface="Open Sans Ultra-Bold" charset="1" panose="00000000000000000000"/>
      <p:regular r:id="rId28"/>
    </p:embeddedFont>
    <p:embeddedFont>
      <p:font typeface="Open Sans Ultra-Bold Italics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gif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gif" Type="http://schemas.openxmlformats.org/officeDocument/2006/relationships/image"/><Relationship Id="rId11" Target="../media/image43.gif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46.gif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43.gif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gif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gif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gif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29.gif" Type="http://schemas.openxmlformats.org/officeDocument/2006/relationships/image"/><Relationship Id="rId13" Target="../media/image30.gif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29.gif" Type="http://schemas.openxmlformats.org/officeDocument/2006/relationships/image"/><Relationship Id="rId13" Target="../media/image30.gif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gif" Type="http://schemas.openxmlformats.org/officeDocument/2006/relationships/image"/><Relationship Id="rId11" Target="../media/image26.gif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29.gif" Type="http://schemas.openxmlformats.org/officeDocument/2006/relationships/image"/><Relationship Id="rId9" Target="../media/image40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1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800000">
            <a:off x="9853178" y="1662660"/>
            <a:ext cx="6926872" cy="696168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true" flipV="true" rot="0">
            <a:off x="733697" y="407771"/>
            <a:ext cx="16820606" cy="9471457"/>
          </a:xfrm>
          <a:custGeom>
            <a:avLst/>
            <a:gdLst/>
            <a:ahLst/>
            <a:cxnLst/>
            <a:rect r="r" b="b" t="t" l="l"/>
            <a:pathLst>
              <a:path h="9471457" w="16820606">
                <a:moveTo>
                  <a:pt x="16820606" y="9471458"/>
                </a:moveTo>
                <a:lnTo>
                  <a:pt x="0" y="9471458"/>
                </a:lnTo>
                <a:lnTo>
                  <a:pt x="0" y="0"/>
                </a:lnTo>
                <a:lnTo>
                  <a:pt x="16820606" y="0"/>
                </a:lnTo>
                <a:lnTo>
                  <a:pt x="16820606" y="94714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2764541" y="615527"/>
            <a:ext cx="1221494" cy="193218"/>
          </a:xfrm>
          <a:custGeom>
            <a:avLst/>
            <a:gdLst/>
            <a:ahLst/>
            <a:cxnLst/>
            <a:rect r="r" b="b" t="t" l="l"/>
            <a:pathLst>
              <a:path h="193218" w="1221494">
                <a:moveTo>
                  <a:pt x="1221494" y="193218"/>
                </a:moveTo>
                <a:lnTo>
                  <a:pt x="0" y="193218"/>
                </a:lnTo>
                <a:lnTo>
                  <a:pt x="0" y="0"/>
                </a:lnTo>
                <a:lnTo>
                  <a:pt x="1221494" y="0"/>
                </a:lnTo>
                <a:lnTo>
                  <a:pt x="1221494" y="19321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14765693" y="615527"/>
            <a:ext cx="1221494" cy="193218"/>
          </a:xfrm>
          <a:custGeom>
            <a:avLst/>
            <a:gdLst/>
            <a:ahLst/>
            <a:cxnLst/>
            <a:rect r="r" b="b" t="t" l="l"/>
            <a:pathLst>
              <a:path h="193218" w="1221494">
                <a:moveTo>
                  <a:pt x="1221494" y="0"/>
                </a:moveTo>
                <a:lnTo>
                  <a:pt x="0" y="0"/>
                </a:lnTo>
                <a:lnTo>
                  <a:pt x="0" y="193218"/>
                </a:lnTo>
                <a:lnTo>
                  <a:pt x="1221494" y="193218"/>
                </a:lnTo>
                <a:lnTo>
                  <a:pt x="12214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93250" y="1341376"/>
            <a:ext cx="3700062" cy="642568"/>
          </a:xfrm>
          <a:custGeom>
            <a:avLst/>
            <a:gdLst/>
            <a:ahLst/>
            <a:cxnLst/>
            <a:rect r="r" b="b" t="t" l="l"/>
            <a:pathLst>
              <a:path h="642568" w="3700062">
                <a:moveTo>
                  <a:pt x="0" y="0"/>
                </a:moveTo>
                <a:lnTo>
                  <a:pt x="3700062" y="0"/>
                </a:lnTo>
                <a:lnTo>
                  <a:pt x="3700062" y="642567"/>
                </a:lnTo>
                <a:lnTo>
                  <a:pt x="0" y="6425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27271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7293969" y="8015660"/>
            <a:ext cx="3700062" cy="642568"/>
          </a:xfrm>
          <a:custGeom>
            <a:avLst/>
            <a:gdLst/>
            <a:ahLst/>
            <a:cxnLst/>
            <a:rect r="r" b="b" t="t" l="l"/>
            <a:pathLst>
              <a:path h="642568" w="3700062">
                <a:moveTo>
                  <a:pt x="0" y="0"/>
                </a:moveTo>
                <a:lnTo>
                  <a:pt x="3700062" y="0"/>
                </a:lnTo>
                <a:lnTo>
                  <a:pt x="3700062" y="642568"/>
                </a:lnTo>
                <a:lnTo>
                  <a:pt x="0" y="6425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27271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774107" y="4648283"/>
            <a:ext cx="990434" cy="990434"/>
          </a:xfrm>
          <a:custGeom>
            <a:avLst/>
            <a:gdLst/>
            <a:ahLst/>
            <a:cxnLst/>
            <a:rect r="r" b="b" t="t" l="l"/>
            <a:pathLst>
              <a:path h="990434" w="990434">
                <a:moveTo>
                  <a:pt x="0" y="0"/>
                </a:moveTo>
                <a:lnTo>
                  <a:pt x="990434" y="0"/>
                </a:lnTo>
                <a:lnTo>
                  <a:pt x="990434" y="990434"/>
                </a:lnTo>
                <a:lnTo>
                  <a:pt x="0" y="9904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44478" t="-159632" r="-106065" b="-161446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10800000">
            <a:off x="14515941" y="4713250"/>
            <a:ext cx="860499" cy="860499"/>
          </a:xfrm>
          <a:custGeom>
            <a:avLst/>
            <a:gdLst/>
            <a:ahLst/>
            <a:cxnLst/>
            <a:rect r="r" b="b" t="t" l="l"/>
            <a:pathLst>
              <a:path h="860499" w="860499">
                <a:moveTo>
                  <a:pt x="860499" y="0"/>
                </a:moveTo>
                <a:lnTo>
                  <a:pt x="0" y="0"/>
                </a:lnTo>
                <a:lnTo>
                  <a:pt x="0" y="860500"/>
                </a:lnTo>
                <a:lnTo>
                  <a:pt x="860499" y="860500"/>
                </a:lnTo>
                <a:lnTo>
                  <a:pt x="86049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44478" t="-159632" r="-106065" b="-161446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982203" y="1662660"/>
            <a:ext cx="6926872" cy="6961681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15110911" y="6719863"/>
            <a:ext cx="2443393" cy="1617082"/>
          </a:xfrm>
          <a:custGeom>
            <a:avLst/>
            <a:gdLst/>
            <a:ahLst/>
            <a:cxnLst/>
            <a:rect r="r" b="b" t="t" l="l"/>
            <a:pathLst>
              <a:path h="1617082" w="2443393">
                <a:moveTo>
                  <a:pt x="0" y="0"/>
                </a:moveTo>
                <a:lnTo>
                  <a:pt x="2443392" y="0"/>
                </a:lnTo>
                <a:lnTo>
                  <a:pt x="2443392" y="1617081"/>
                </a:lnTo>
                <a:lnTo>
                  <a:pt x="0" y="16170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9398417"/>
            <a:ext cx="308735" cy="294140"/>
          </a:xfrm>
          <a:custGeom>
            <a:avLst/>
            <a:gdLst/>
            <a:ahLst/>
            <a:cxnLst/>
            <a:rect r="r" b="b" t="t" l="l"/>
            <a:pathLst>
              <a:path h="294140" w="308735">
                <a:moveTo>
                  <a:pt x="0" y="0"/>
                </a:moveTo>
                <a:lnTo>
                  <a:pt x="308735" y="0"/>
                </a:lnTo>
                <a:lnTo>
                  <a:pt x="308735" y="294140"/>
                </a:lnTo>
                <a:lnTo>
                  <a:pt x="0" y="2941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780051" y="9398417"/>
            <a:ext cx="308735" cy="294140"/>
          </a:xfrm>
          <a:custGeom>
            <a:avLst/>
            <a:gdLst/>
            <a:ahLst/>
            <a:cxnLst/>
            <a:rect r="r" b="b" t="t" l="l"/>
            <a:pathLst>
              <a:path h="294140" w="308735">
                <a:moveTo>
                  <a:pt x="308734" y="0"/>
                </a:moveTo>
                <a:lnTo>
                  <a:pt x="0" y="0"/>
                </a:lnTo>
                <a:lnTo>
                  <a:pt x="0" y="294140"/>
                </a:lnTo>
                <a:lnTo>
                  <a:pt x="308734" y="294140"/>
                </a:lnTo>
                <a:lnTo>
                  <a:pt x="30873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51138" y="9398417"/>
            <a:ext cx="385723" cy="333826"/>
          </a:xfrm>
          <a:custGeom>
            <a:avLst/>
            <a:gdLst/>
            <a:ahLst/>
            <a:cxnLst/>
            <a:rect r="r" b="b" t="t" l="l"/>
            <a:pathLst>
              <a:path h="333826" w="385723">
                <a:moveTo>
                  <a:pt x="0" y="0"/>
                </a:moveTo>
                <a:lnTo>
                  <a:pt x="385724" y="0"/>
                </a:lnTo>
                <a:lnTo>
                  <a:pt x="385724" y="333826"/>
                </a:lnTo>
                <a:lnTo>
                  <a:pt x="0" y="3338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616041" y="2397994"/>
            <a:ext cx="12412989" cy="170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59"/>
              </a:lnSpc>
            </a:pPr>
            <a:r>
              <a:rPr lang="en-US" sz="9899">
                <a:solidFill>
                  <a:srgbClr val="FFFFFF"/>
                </a:solidFill>
                <a:latin typeface="Open Sans Bold"/>
              </a:rPr>
              <a:t>,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36786" y="2198950"/>
            <a:ext cx="12412989" cy="3671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35"/>
              </a:lnSpc>
            </a:pPr>
            <a:r>
              <a:rPr lang="en-US" sz="12099">
                <a:solidFill>
                  <a:srgbClr val="FFFFFF"/>
                </a:solidFill>
                <a:latin typeface="StopMotion Bold"/>
              </a:rPr>
              <a:t>SEGURANCA CYBERNETICA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625365" y="5846780"/>
            <a:ext cx="7037269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sz="3599" spc="701">
                <a:solidFill>
                  <a:srgbClr val="FFFFFF"/>
                </a:solidFill>
                <a:latin typeface="Now"/>
              </a:rPr>
              <a:t>Como se proteger?</a:t>
            </a:r>
          </a:p>
        </p:txBody>
      </p:sp>
      <p:sp>
        <p:nvSpPr>
          <p:cNvPr name="TextBox 18" id="18"/>
          <p:cNvSpPr txBox="true"/>
          <p:nvPr/>
        </p:nvSpPr>
        <p:spPr>
          <a:xfrm rot="-5400000">
            <a:off x="4555102" y="5092083"/>
            <a:ext cx="315516" cy="164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StopMotion"/>
              </a:rPr>
              <a:t>I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079181" y="5586221"/>
            <a:ext cx="203847" cy="432879"/>
            <a:chOff x="0" y="0"/>
            <a:chExt cx="53688" cy="11400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3688" cy="114009"/>
            </a:xfrm>
            <a:custGeom>
              <a:avLst/>
              <a:gdLst/>
              <a:ahLst/>
              <a:cxnLst/>
              <a:rect r="r" b="b" t="t" l="l"/>
              <a:pathLst>
                <a:path h="114009" w="53688">
                  <a:moveTo>
                    <a:pt x="0" y="0"/>
                  </a:moveTo>
                  <a:lnTo>
                    <a:pt x="53688" y="0"/>
                  </a:lnTo>
                  <a:lnTo>
                    <a:pt x="53688" y="114009"/>
                  </a:lnTo>
                  <a:lnTo>
                    <a:pt x="0" y="11400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9050"/>
              <a:ext cx="53688" cy="94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741696" y="6886880"/>
            <a:ext cx="3094989" cy="1939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62"/>
              </a:lnSpc>
            </a:pPr>
            <a:r>
              <a:rPr lang="en-US" sz="2759">
                <a:solidFill>
                  <a:srgbClr val="FFFFFF"/>
                </a:solidFill>
                <a:latin typeface="Now Bold"/>
              </a:rPr>
              <a:t>Bruno Gazola Nº1</a:t>
            </a:r>
          </a:p>
          <a:p>
            <a:pPr>
              <a:lnSpc>
                <a:spcPts val="3862"/>
              </a:lnSpc>
            </a:pPr>
            <a:r>
              <a:rPr lang="en-US" sz="2759">
                <a:solidFill>
                  <a:srgbClr val="FFFFFF"/>
                </a:solidFill>
                <a:latin typeface="Now Bold"/>
              </a:rPr>
              <a:t>Otávio Nº 27</a:t>
            </a:r>
          </a:p>
          <a:p>
            <a:pPr>
              <a:lnSpc>
                <a:spcPts val="3862"/>
              </a:lnSpc>
            </a:pPr>
            <a:r>
              <a:rPr lang="en-US" sz="2759">
                <a:solidFill>
                  <a:srgbClr val="FFFFFF"/>
                </a:solidFill>
                <a:latin typeface="Now Bold"/>
              </a:rPr>
              <a:t>Rafaela Nº30</a:t>
            </a:r>
          </a:p>
          <a:p>
            <a:pPr>
              <a:lnSpc>
                <a:spcPts val="3862"/>
              </a:lnSpc>
            </a:pPr>
            <a:r>
              <a:rPr lang="en-US" sz="2759">
                <a:solidFill>
                  <a:srgbClr val="FFFFFF"/>
                </a:solidFill>
                <a:latin typeface="Now Bold"/>
              </a:rPr>
              <a:t>Tuanny Nº31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1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06955" y="561639"/>
            <a:ext cx="16274090" cy="9163721"/>
          </a:xfrm>
          <a:custGeom>
            <a:avLst/>
            <a:gdLst/>
            <a:ahLst/>
            <a:cxnLst/>
            <a:rect r="r" b="b" t="t" l="l"/>
            <a:pathLst>
              <a:path h="9163721" w="16274090">
                <a:moveTo>
                  <a:pt x="16274090" y="0"/>
                </a:moveTo>
                <a:lnTo>
                  <a:pt x="0" y="0"/>
                </a:lnTo>
                <a:lnTo>
                  <a:pt x="0" y="9163722"/>
                </a:lnTo>
                <a:lnTo>
                  <a:pt x="16274090" y="9163722"/>
                </a:lnTo>
                <a:lnTo>
                  <a:pt x="162740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2422892" y="742836"/>
            <a:ext cx="1221494" cy="193218"/>
          </a:xfrm>
          <a:custGeom>
            <a:avLst/>
            <a:gdLst/>
            <a:ahLst/>
            <a:cxnLst/>
            <a:rect r="r" b="b" t="t" l="l"/>
            <a:pathLst>
              <a:path h="193218" w="1221494">
                <a:moveTo>
                  <a:pt x="0" y="0"/>
                </a:moveTo>
                <a:lnTo>
                  <a:pt x="1221495" y="0"/>
                </a:lnTo>
                <a:lnTo>
                  <a:pt x="1221495" y="193219"/>
                </a:lnTo>
                <a:lnTo>
                  <a:pt x="0" y="193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4395263" y="9329856"/>
            <a:ext cx="1221494" cy="193218"/>
          </a:xfrm>
          <a:custGeom>
            <a:avLst/>
            <a:gdLst/>
            <a:ahLst/>
            <a:cxnLst/>
            <a:rect r="r" b="b" t="t" l="l"/>
            <a:pathLst>
              <a:path h="193218" w="1221494">
                <a:moveTo>
                  <a:pt x="0" y="0"/>
                </a:moveTo>
                <a:lnTo>
                  <a:pt x="1221494" y="0"/>
                </a:lnTo>
                <a:lnTo>
                  <a:pt x="1221494" y="193218"/>
                </a:lnTo>
                <a:lnTo>
                  <a:pt x="0" y="193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9005097" y="9426465"/>
            <a:ext cx="277806" cy="277806"/>
          </a:xfrm>
          <a:custGeom>
            <a:avLst/>
            <a:gdLst/>
            <a:ahLst/>
            <a:cxnLst/>
            <a:rect r="r" b="b" t="t" l="l"/>
            <a:pathLst>
              <a:path h="277806" w="277806">
                <a:moveTo>
                  <a:pt x="0" y="0"/>
                </a:moveTo>
                <a:lnTo>
                  <a:pt x="277806" y="0"/>
                </a:lnTo>
                <a:lnTo>
                  <a:pt x="277806" y="277806"/>
                </a:lnTo>
                <a:lnTo>
                  <a:pt x="0" y="277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167418" y="7951995"/>
            <a:ext cx="277806" cy="277806"/>
          </a:xfrm>
          <a:custGeom>
            <a:avLst/>
            <a:gdLst/>
            <a:ahLst/>
            <a:cxnLst/>
            <a:rect r="r" b="b" t="t" l="l"/>
            <a:pathLst>
              <a:path h="277806" w="277806">
                <a:moveTo>
                  <a:pt x="0" y="0"/>
                </a:moveTo>
                <a:lnTo>
                  <a:pt x="277806" y="0"/>
                </a:lnTo>
                <a:lnTo>
                  <a:pt x="277806" y="277806"/>
                </a:lnTo>
                <a:lnTo>
                  <a:pt x="0" y="2778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6842529" y="2357784"/>
            <a:ext cx="277806" cy="277806"/>
          </a:xfrm>
          <a:custGeom>
            <a:avLst/>
            <a:gdLst/>
            <a:ahLst/>
            <a:cxnLst/>
            <a:rect r="r" b="b" t="t" l="l"/>
            <a:pathLst>
              <a:path h="277806" w="277806">
                <a:moveTo>
                  <a:pt x="0" y="0"/>
                </a:moveTo>
                <a:lnTo>
                  <a:pt x="277806" y="0"/>
                </a:lnTo>
                <a:lnTo>
                  <a:pt x="277806" y="277806"/>
                </a:lnTo>
                <a:lnTo>
                  <a:pt x="0" y="2778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2176024" y="1416154"/>
            <a:ext cx="331104" cy="33110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5285653" y="6623661"/>
            <a:ext cx="331104" cy="33110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1"/>
          <a:srcRect l="8463" t="85228" r="59278" b="4482"/>
          <a:stretch>
            <a:fillRect/>
          </a:stretch>
        </p:blipFill>
        <p:spPr>
          <a:xfrm flipH="false" flipV="false" rot="-10800000">
            <a:off x="13926968" y="2981196"/>
            <a:ext cx="2046336" cy="20956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rcRect l="8463" t="85228" r="59278" b="4482"/>
          <a:stretch>
            <a:fillRect/>
          </a:stretch>
        </p:blipFill>
        <p:spPr>
          <a:xfrm flipH="false" flipV="false" rot="0">
            <a:off x="2176024" y="6245582"/>
            <a:ext cx="2046336" cy="209565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595998" y="2018140"/>
            <a:ext cx="1206388" cy="82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194"/>
              </a:lnSpc>
              <a:spcBef>
                <a:spcPct val="0"/>
              </a:spcBef>
            </a:pPr>
            <a:r>
              <a:rPr lang="en-US" sz="4041" u="none">
                <a:solidFill>
                  <a:srgbClr val="60FFE3"/>
                </a:solidFill>
                <a:latin typeface="Glock Grotesk Heavy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44387" y="2265790"/>
            <a:ext cx="12499078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Now"/>
              </a:rPr>
              <a:t>É recomendado que os dados pessoais ou arquivos importantes sejam armazenados em mais de um arquivo de mídia, com dois backups e uma cópia fora do local principal;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07128" y="4351200"/>
            <a:ext cx="1206388" cy="82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194"/>
              </a:lnSpc>
              <a:spcBef>
                <a:spcPct val="0"/>
              </a:spcBef>
            </a:pPr>
            <a:r>
              <a:rPr lang="en-US" sz="4041" u="none">
                <a:solidFill>
                  <a:srgbClr val="60FFE3"/>
                </a:solidFill>
                <a:latin typeface="Glock Grotesk Heavy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05233" y="4598850"/>
            <a:ext cx="12368071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Now"/>
              </a:rPr>
              <a:t>O recomendado é procurar a ajuda de um profissional para resolver a perda de dados;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41458" y="6100050"/>
            <a:ext cx="1206388" cy="82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194"/>
              </a:lnSpc>
              <a:spcBef>
                <a:spcPct val="0"/>
              </a:spcBef>
            </a:pPr>
            <a:r>
              <a:rPr lang="en-US" sz="4041" u="none">
                <a:solidFill>
                  <a:srgbClr val="60FFE3"/>
                </a:solidFill>
                <a:latin typeface="Glock Grotesk Heavy"/>
              </a:rPr>
              <a:t>06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44387" y="6274157"/>
            <a:ext cx="10514502" cy="229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Now"/>
              </a:rPr>
              <a:t>Pode ser notificado e comunicado às autoridades, como a ANPD (Agência Nacional de Proteção de Dados) sobre qualquer perda de dados e/ ou arquivos importantes.</a:t>
            </a:r>
          </a:p>
          <a:p>
            <a:pPr>
              <a:lnSpc>
                <a:spcPts val="36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1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3697" y="407771"/>
            <a:ext cx="16820606" cy="9471457"/>
          </a:xfrm>
          <a:custGeom>
            <a:avLst/>
            <a:gdLst/>
            <a:ahLst/>
            <a:cxnLst/>
            <a:rect r="r" b="b" t="t" l="l"/>
            <a:pathLst>
              <a:path h="9471457" w="16820606">
                <a:moveTo>
                  <a:pt x="0" y="0"/>
                </a:moveTo>
                <a:lnTo>
                  <a:pt x="16820606" y="0"/>
                </a:lnTo>
                <a:lnTo>
                  <a:pt x="16820606" y="9471458"/>
                </a:lnTo>
                <a:lnTo>
                  <a:pt x="0" y="9471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1853840" y="9570129"/>
            <a:ext cx="1221494" cy="193218"/>
          </a:xfrm>
          <a:custGeom>
            <a:avLst/>
            <a:gdLst/>
            <a:ahLst/>
            <a:cxnLst/>
            <a:rect r="r" b="b" t="t" l="l"/>
            <a:pathLst>
              <a:path h="193218" w="1221494">
                <a:moveTo>
                  <a:pt x="1221495" y="0"/>
                </a:moveTo>
                <a:lnTo>
                  <a:pt x="0" y="0"/>
                </a:lnTo>
                <a:lnTo>
                  <a:pt x="0" y="193218"/>
                </a:lnTo>
                <a:lnTo>
                  <a:pt x="1221495" y="193218"/>
                </a:lnTo>
                <a:lnTo>
                  <a:pt x="12214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9508633" y="450065"/>
            <a:ext cx="1221494" cy="193218"/>
          </a:xfrm>
          <a:custGeom>
            <a:avLst/>
            <a:gdLst/>
            <a:ahLst/>
            <a:cxnLst/>
            <a:rect r="r" b="b" t="t" l="l"/>
            <a:pathLst>
              <a:path h="193218" w="1221494">
                <a:moveTo>
                  <a:pt x="1221495" y="0"/>
                </a:moveTo>
                <a:lnTo>
                  <a:pt x="0" y="0"/>
                </a:lnTo>
                <a:lnTo>
                  <a:pt x="0" y="193219"/>
                </a:lnTo>
                <a:lnTo>
                  <a:pt x="1221495" y="193219"/>
                </a:lnTo>
                <a:lnTo>
                  <a:pt x="12214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7529294" y="450065"/>
            <a:ext cx="1221494" cy="193218"/>
          </a:xfrm>
          <a:custGeom>
            <a:avLst/>
            <a:gdLst/>
            <a:ahLst/>
            <a:cxnLst/>
            <a:rect r="r" b="b" t="t" l="l"/>
            <a:pathLst>
              <a:path h="193218" w="1221494">
                <a:moveTo>
                  <a:pt x="0" y="0"/>
                </a:moveTo>
                <a:lnTo>
                  <a:pt x="1221494" y="0"/>
                </a:lnTo>
                <a:lnTo>
                  <a:pt x="1221494" y="193219"/>
                </a:lnTo>
                <a:lnTo>
                  <a:pt x="0" y="193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179518" y="9570129"/>
            <a:ext cx="1221494" cy="193218"/>
          </a:xfrm>
          <a:custGeom>
            <a:avLst/>
            <a:gdLst/>
            <a:ahLst/>
            <a:cxnLst/>
            <a:rect r="r" b="b" t="t" l="l"/>
            <a:pathLst>
              <a:path h="193218" w="1221494">
                <a:moveTo>
                  <a:pt x="0" y="0"/>
                </a:moveTo>
                <a:lnTo>
                  <a:pt x="1221494" y="0"/>
                </a:lnTo>
                <a:lnTo>
                  <a:pt x="1221494" y="193218"/>
                </a:lnTo>
                <a:lnTo>
                  <a:pt x="0" y="193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8463" t="85228" r="59278" b="4482"/>
          <a:stretch>
            <a:fillRect/>
          </a:stretch>
        </p:blipFill>
        <p:spPr>
          <a:xfrm flipH="false" flipV="false" rot="-5400000">
            <a:off x="15377844" y="2549880"/>
            <a:ext cx="2046336" cy="20956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8463" t="85228" r="59278" b="4482"/>
          <a:stretch>
            <a:fillRect/>
          </a:stretch>
        </p:blipFill>
        <p:spPr>
          <a:xfrm flipH="false" flipV="false" rot="5400000">
            <a:off x="1546202" y="7384023"/>
            <a:ext cx="2046336" cy="209565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1783473" y="1028700"/>
            <a:ext cx="1971858" cy="1860717"/>
          </a:xfrm>
          <a:custGeom>
            <a:avLst/>
            <a:gdLst/>
            <a:ahLst/>
            <a:cxnLst/>
            <a:rect r="r" b="b" t="t" l="l"/>
            <a:pathLst>
              <a:path h="1860717" w="1971858">
                <a:moveTo>
                  <a:pt x="0" y="0"/>
                </a:moveTo>
                <a:lnTo>
                  <a:pt x="1971858" y="0"/>
                </a:lnTo>
                <a:lnTo>
                  <a:pt x="1971858" y="1860717"/>
                </a:lnTo>
                <a:lnTo>
                  <a:pt x="0" y="18607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33937" y="6848780"/>
            <a:ext cx="1971858" cy="1860717"/>
          </a:xfrm>
          <a:custGeom>
            <a:avLst/>
            <a:gdLst/>
            <a:ahLst/>
            <a:cxnLst/>
            <a:rect r="r" b="b" t="t" l="l"/>
            <a:pathLst>
              <a:path h="1860717" w="1971858">
                <a:moveTo>
                  <a:pt x="0" y="0"/>
                </a:moveTo>
                <a:lnTo>
                  <a:pt x="1971857" y="0"/>
                </a:lnTo>
                <a:lnTo>
                  <a:pt x="1971857" y="1860716"/>
                </a:lnTo>
                <a:lnTo>
                  <a:pt x="0" y="18607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8962408" y="407771"/>
            <a:ext cx="277806" cy="277806"/>
          </a:xfrm>
          <a:custGeom>
            <a:avLst/>
            <a:gdLst/>
            <a:ahLst/>
            <a:cxnLst/>
            <a:rect r="r" b="b" t="t" l="l"/>
            <a:pathLst>
              <a:path h="277806" w="277806">
                <a:moveTo>
                  <a:pt x="0" y="0"/>
                </a:moveTo>
                <a:lnTo>
                  <a:pt x="277807" y="0"/>
                </a:lnTo>
                <a:lnTo>
                  <a:pt x="277807" y="277806"/>
                </a:lnTo>
                <a:lnTo>
                  <a:pt x="0" y="2778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5109208" y="2325947"/>
            <a:ext cx="397720" cy="36688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true" flipV="true" rot="0">
            <a:off x="12956507" y="7488805"/>
            <a:ext cx="397720" cy="366889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995589" y="3719964"/>
            <a:ext cx="10211445" cy="4151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68"/>
              </a:lnSpc>
            </a:pPr>
            <a:r>
              <a:rPr lang="en-US" sz="9197">
                <a:solidFill>
                  <a:srgbClr val="FFFFFF"/>
                </a:solidFill>
                <a:latin typeface="StopMotion Bold"/>
              </a:rPr>
              <a:t>OBRIGADO (A) PELA ATENCÃO</a:t>
            </a:r>
          </a:p>
          <a:p>
            <a:pPr algn="ctr" marL="0" indent="0" lvl="0">
              <a:lnSpc>
                <a:spcPts val="10668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7538164" y="6627800"/>
            <a:ext cx="3271599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Now"/>
              </a:rPr>
              <a:t>A</a:t>
            </a:r>
            <a:r>
              <a:rPr lang="en-US" sz="3299">
                <a:solidFill>
                  <a:srgbClr val="FFFFFF"/>
                </a:solidFill>
                <a:latin typeface="Now"/>
              </a:rPr>
              <a:t>lguma dúvida?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39250" y="5578542"/>
            <a:ext cx="1915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,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96290" y="4863874"/>
            <a:ext cx="877967" cy="1717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26"/>
              </a:lnSpc>
            </a:pPr>
            <a:r>
              <a:rPr lang="en-US" sz="10018">
                <a:solidFill>
                  <a:srgbClr val="18115B"/>
                </a:solidFill>
                <a:latin typeface="Open Sans Bold"/>
              </a:rPr>
              <a:t>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73590" y="4905375"/>
            <a:ext cx="881777" cy="1576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0"/>
              </a:lnSpc>
            </a:pPr>
            <a:r>
              <a:rPr lang="en-US" sz="8800">
                <a:solidFill>
                  <a:srgbClr val="FFFFFF"/>
                </a:solidFill>
                <a:latin typeface="StopMotion"/>
              </a:rPr>
              <a:t>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1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2366" y="395760"/>
            <a:ext cx="16863268" cy="9495479"/>
          </a:xfrm>
          <a:custGeom>
            <a:avLst/>
            <a:gdLst/>
            <a:ahLst/>
            <a:cxnLst/>
            <a:rect r="r" b="b" t="t" l="l"/>
            <a:pathLst>
              <a:path h="9495479" w="16863268">
                <a:moveTo>
                  <a:pt x="0" y="0"/>
                </a:moveTo>
                <a:lnTo>
                  <a:pt x="16863268" y="0"/>
                </a:lnTo>
                <a:lnTo>
                  <a:pt x="16863268" y="9495480"/>
                </a:lnTo>
                <a:lnTo>
                  <a:pt x="0" y="9495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6767" y="9380210"/>
            <a:ext cx="1804502" cy="285439"/>
          </a:xfrm>
          <a:custGeom>
            <a:avLst/>
            <a:gdLst/>
            <a:ahLst/>
            <a:cxnLst/>
            <a:rect r="r" b="b" t="t" l="l"/>
            <a:pathLst>
              <a:path h="285439" w="1804502">
                <a:moveTo>
                  <a:pt x="0" y="0"/>
                </a:moveTo>
                <a:lnTo>
                  <a:pt x="1804502" y="0"/>
                </a:lnTo>
                <a:lnTo>
                  <a:pt x="1804502" y="285439"/>
                </a:lnTo>
                <a:lnTo>
                  <a:pt x="0" y="285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400000">
            <a:off x="385135" y="1575528"/>
            <a:ext cx="1224488" cy="193692"/>
          </a:xfrm>
          <a:custGeom>
            <a:avLst/>
            <a:gdLst/>
            <a:ahLst/>
            <a:cxnLst/>
            <a:rect r="r" b="b" t="t" l="l"/>
            <a:pathLst>
              <a:path h="193692" w="1224488">
                <a:moveTo>
                  <a:pt x="1224488" y="0"/>
                </a:moveTo>
                <a:lnTo>
                  <a:pt x="0" y="0"/>
                </a:lnTo>
                <a:lnTo>
                  <a:pt x="0" y="193691"/>
                </a:lnTo>
                <a:lnTo>
                  <a:pt x="1224488" y="193691"/>
                </a:lnTo>
                <a:lnTo>
                  <a:pt x="122448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6644466" y="1575528"/>
            <a:ext cx="1224488" cy="193692"/>
          </a:xfrm>
          <a:custGeom>
            <a:avLst/>
            <a:gdLst/>
            <a:ahLst/>
            <a:cxnLst/>
            <a:rect r="r" b="b" t="t" l="l"/>
            <a:pathLst>
              <a:path h="193692" w="1224488">
                <a:moveTo>
                  <a:pt x="0" y="0"/>
                </a:moveTo>
                <a:lnTo>
                  <a:pt x="1224487" y="0"/>
                </a:lnTo>
                <a:lnTo>
                  <a:pt x="1224487" y="193691"/>
                </a:lnTo>
                <a:lnTo>
                  <a:pt x="0" y="1936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720054" y="9380210"/>
            <a:ext cx="1804502" cy="285439"/>
          </a:xfrm>
          <a:custGeom>
            <a:avLst/>
            <a:gdLst/>
            <a:ahLst/>
            <a:cxnLst/>
            <a:rect r="r" b="b" t="t" l="l"/>
            <a:pathLst>
              <a:path h="285439" w="1804502">
                <a:moveTo>
                  <a:pt x="1804502" y="0"/>
                </a:moveTo>
                <a:lnTo>
                  <a:pt x="0" y="0"/>
                </a:lnTo>
                <a:lnTo>
                  <a:pt x="0" y="285439"/>
                </a:lnTo>
                <a:lnTo>
                  <a:pt x="1804502" y="285439"/>
                </a:lnTo>
                <a:lnTo>
                  <a:pt x="180450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100254" y="6349094"/>
            <a:ext cx="2441111" cy="2596926"/>
          </a:xfrm>
          <a:custGeom>
            <a:avLst/>
            <a:gdLst/>
            <a:ahLst/>
            <a:cxnLst/>
            <a:rect r="r" b="b" t="t" l="l"/>
            <a:pathLst>
              <a:path h="2596926" w="2441111">
                <a:moveTo>
                  <a:pt x="0" y="0"/>
                </a:moveTo>
                <a:lnTo>
                  <a:pt x="2441111" y="0"/>
                </a:lnTo>
                <a:lnTo>
                  <a:pt x="2441111" y="2596926"/>
                </a:lnTo>
                <a:lnTo>
                  <a:pt x="0" y="25969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6767" y="1257149"/>
            <a:ext cx="7911460" cy="180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95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StopMotion Bold"/>
              </a:rPr>
              <a:t>O QUE E ANTIVIRUS?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171830" y="9380210"/>
            <a:ext cx="277806" cy="277806"/>
          </a:xfrm>
          <a:custGeom>
            <a:avLst/>
            <a:gdLst/>
            <a:ahLst/>
            <a:cxnLst/>
            <a:rect r="r" b="b" t="t" l="l"/>
            <a:pathLst>
              <a:path h="277806" w="277806">
                <a:moveTo>
                  <a:pt x="0" y="0"/>
                </a:moveTo>
                <a:lnTo>
                  <a:pt x="277806" y="0"/>
                </a:lnTo>
                <a:lnTo>
                  <a:pt x="277806" y="277806"/>
                </a:lnTo>
                <a:lnTo>
                  <a:pt x="0" y="2778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38611" y="9380210"/>
            <a:ext cx="277806" cy="277806"/>
          </a:xfrm>
          <a:custGeom>
            <a:avLst/>
            <a:gdLst/>
            <a:ahLst/>
            <a:cxnLst/>
            <a:rect r="r" b="b" t="t" l="l"/>
            <a:pathLst>
              <a:path h="277806" w="277806">
                <a:moveTo>
                  <a:pt x="0" y="0"/>
                </a:moveTo>
                <a:lnTo>
                  <a:pt x="277806" y="0"/>
                </a:lnTo>
                <a:lnTo>
                  <a:pt x="277806" y="277806"/>
                </a:lnTo>
                <a:lnTo>
                  <a:pt x="0" y="2778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007438" y="3059279"/>
            <a:ext cx="2249272" cy="2316666"/>
          </a:xfrm>
          <a:custGeom>
            <a:avLst/>
            <a:gdLst/>
            <a:ahLst/>
            <a:cxnLst/>
            <a:rect r="r" b="b" t="t" l="l"/>
            <a:pathLst>
              <a:path h="2316666" w="2249272">
                <a:moveTo>
                  <a:pt x="0" y="0"/>
                </a:moveTo>
                <a:lnTo>
                  <a:pt x="2249272" y="0"/>
                </a:lnTo>
                <a:lnTo>
                  <a:pt x="2249272" y="2316666"/>
                </a:lnTo>
                <a:lnTo>
                  <a:pt x="0" y="23166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-102944" y="4489382"/>
            <a:ext cx="3289814" cy="429609"/>
          </a:xfrm>
          <a:custGeom>
            <a:avLst/>
            <a:gdLst/>
            <a:ahLst/>
            <a:cxnLst/>
            <a:rect r="r" b="b" t="t" l="l"/>
            <a:pathLst>
              <a:path h="429609" w="3289814">
                <a:moveTo>
                  <a:pt x="0" y="0"/>
                </a:moveTo>
                <a:lnTo>
                  <a:pt x="3289814" y="0"/>
                </a:lnTo>
                <a:lnTo>
                  <a:pt x="3289814" y="429609"/>
                </a:lnTo>
                <a:lnTo>
                  <a:pt x="0" y="4296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-384523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-5400000">
            <a:off x="15067751" y="6871996"/>
            <a:ext cx="3289814" cy="429609"/>
          </a:xfrm>
          <a:custGeom>
            <a:avLst/>
            <a:gdLst/>
            <a:ahLst/>
            <a:cxnLst/>
            <a:rect r="r" b="b" t="t" l="l"/>
            <a:pathLst>
              <a:path h="429609" w="3289814">
                <a:moveTo>
                  <a:pt x="0" y="429608"/>
                </a:moveTo>
                <a:lnTo>
                  <a:pt x="3289814" y="429608"/>
                </a:lnTo>
                <a:lnTo>
                  <a:pt x="3289814" y="0"/>
                </a:lnTo>
                <a:lnTo>
                  <a:pt x="0" y="0"/>
                </a:lnTo>
                <a:lnTo>
                  <a:pt x="0" y="429608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-384523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748205" y="3490948"/>
            <a:ext cx="10791590" cy="370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Now"/>
              </a:rPr>
              <a:t>É</a:t>
            </a:r>
            <a:r>
              <a:rPr lang="en-US" sz="3399">
                <a:solidFill>
                  <a:srgbClr val="FFFFFF"/>
                </a:solidFill>
                <a:latin typeface="Now"/>
              </a:rPr>
              <a:t> como um detector e protetor contra os vírus, ele é capaz de isolar a ameaça e eliminá-la. Já os virús são softwares utilizados para causar danos a computadores, com uma intenção maliciosa, como roubar dados pessoais, logins, senhas e até fotos, deixando a máquina extremamente lenta e danificada.</a:t>
            </a:r>
          </a:p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Now"/>
              </a:rPr>
              <a:t>    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87381" y="6963979"/>
            <a:ext cx="10652414" cy="1405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Now"/>
              </a:rPr>
              <a:t>    É muito importante para assegurar os dados e informações sigilosas e o funcionamento de sistemas caseiros e empresariais.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10733" y="1944939"/>
            <a:ext cx="7911460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95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ea typeface="StopMotion Bold"/>
              </a:rPr>
              <a:t>´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812351" y="1041080"/>
            <a:ext cx="7911460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95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ea typeface="StopMotion Bold"/>
              </a:rPr>
              <a:t>´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1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722009" y="389725"/>
            <a:ext cx="16884704" cy="9507550"/>
          </a:xfrm>
          <a:custGeom>
            <a:avLst/>
            <a:gdLst/>
            <a:ahLst/>
            <a:cxnLst/>
            <a:rect r="r" b="b" t="t" l="l"/>
            <a:pathLst>
              <a:path h="9507550" w="16884704">
                <a:moveTo>
                  <a:pt x="16884704" y="0"/>
                </a:moveTo>
                <a:lnTo>
                  <a:pt x="0" y="0"/>
                </a:lnTo>
                <a:lnTo>
                  <a:pt x="0" y="9507550"/>
                </a:lnTo>
                <a:lnTo>
                  <a:pt x="16884704" y="9507550"/>
                </a:lnTo>
                <a:lnTo>
                  <a:pt x="168847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726731" y="621351"/>
            <a:ext cx="1804502" cy="285439"/>
          </a:xfrm>
          <a:custGeom>
            <a:avLst/>
            <a:gdLst/>
            <a:ahLst/>
            <a:cxnLst/>
            <a:rect r="r" b="b" t="t" l="l"/>
            <a:pathLst>
              <a:path h="285439" w="1804502">
                <a:moveTo>
                  <a:pt x="0" y="0"/>
                </a:moveTo>
                <a:lnTo>
                  <a:pt x="1804502" y="0"/>
                </a:lnTo>
                <a:lnTo>
                  <a:pt x="1804502" y="285439"/>
                </a:lnTo>
                <a:lnTo>
                  <a:pt x="0" y="285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5400000">
            <a:off x="16678377" y="8517781"/>
            <a:ext cx="1224488" cy="193692"/>
          </a:xfrm>
          <a:custGeom>
            <a:avLst/>
            <a:gdLst/>
            <a:ahLst/>
            <a:cxnLst/>
            <a:rect r="r" b="b" t="t" l="l"/>
            <a:pathLst>
              <a:path h="193692" w="1224488">
                <a:moveTo>
                  <a:pt x="1224488" y="0"/>
                </a:moveTo>
                <a:lnTo>
                  <a:pt x="0" y="0"/>
                </a:lnTo>
                <a:lnTo>
                  <a:pt x="0" y="193691"/>
                </a:lnTo>
                <a:lnTo>
                  <a:pt x="1224488" y="193691"/>
                </a:lnTo>
                <a:lnTo>
                  <a:pt x="122448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416456" y="8351093"/>
            <a:ext cx="1224488" cy="193692"/>
          </a:xfrm>
          <a:custGeom>
            <a:avLst/>
            <a:gdLst/>
            <a:ahLst/>
            <a:cxnLst/>
            <a:rect r="r" b="b" t="t" l="l"/>
            <a:pathLst>
              <a:path h="193692" w="1224488">
                <a:moveTo>
                  <a:pt x="0" y="0"/>
                </a:moveTo>
                <a:lnTo>
                  <a:pt x="1224488" y="0"/>
                </a:lnTo>
                <a:lnTo>
                  <a:pt x="1224488" y="193692"/>
                </a:lnTo>
                <a:lnTo>
                  <a:pt x="0" y="1936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0800000">
            <a:off x="1763444" y="621351"/>
            <a:ext cx="1804502" cy="285439"/>
          </a:xfrm>
          <a:custGeom>
            <a:avLst/>
            <a:gdLst/>
            <a:ahLst/>
            <a:cxnLst/>
            <a:rect r="r" b="b" t="t" l="l"/>
            <a:pathLst>
              <a:path h="285439" w="1804502">
                <a:moveTo>
                  <a:pt x="1804502" y="0"/>
                </a:moveTo>
                <a:lnTo>
                  <a:pt x="0" y="0"/>
                </a:lnTo>
                <a:lnTo>
                  <a:pt x="0" y="285439"/>
                </a:lnTo>
                <a:lnTo>
                  <a:pt x="1804502" y="285439"/>
                </a:lnTo>
                <a:lnTo>
                  <a:pt x="180450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216878" y="4850984"/>
            <a:ext cx="3368762" cy="585033"/>
          </a:xfrm>
          <a:custGeom>
            <a:avLst/>
            <a:gdLst/>
            <a:ahLst/>
            <a:cxnLst/>
            <a:rect r="r" b="b" t="t" l="l"/>
            <a:pathLst>
              <a:path h="585033" w="3368762">
                <a:moveTo>
                  <a:pt x="0" y="0"/>
                </a:moveTo>
                <a:lnTo>
                  <a:pt x="3368762" y="0"/>
                </a:lnTo>
                <a:lnTo>
                  <a:pt x="3368762" y="585032"/>
                </a:lnTo>
                <a:lnTo>
                  <a:pt x="0" y="5850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27271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-266319" y="4850984"/>
            <a:ext cx="3368762" cy="585033"/>
          </a:xfrm>
          <a:custGeom>
            <a:avLst/>
            <a:gdLst/>
            <a:ahLst/>
            <a:cxnLst/>
            <a:rect r="r" b="b" t="t" l="l"/>
            <a:pathLst>
              <a:path h="585033" w="3368762">
                <a:moveTo>
                  <a:pt x="0" y="0"/>
                </a:moveTo>
                <a:lnTo>
                  <a:pt x="3368762" y="0"/>
                </a:lnTo>
                <a:lnTo>
                  <a:pt x="3368762" y="585032"/>
                </a:lnTo>
                <a:lnTo>
                  <a:pt x="0" y="5850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27271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70987" y="628176"/>
            <a:ext cx="277806" cy="277806"/>
          </a:xfrm>
          <a:custGeom>
            <a:avLst/>
            <a:gdLst/>
            <a:ahLst/>
            <a:cxnLst/>
            <a:rect r="r" b="b" t="t" l="l"/>
            <a:pathLst>
              <a:path h="277806" w="277806">
                <a:moveTo>
                  <a:pt x="0" y="0"/>
                </a:moveTo>
                <a:lnTo>
                  <a:pt x="277806" y="0"/>
                </a:lnTo>
                <a:lnTo>
                  <a:pt x="277806" y="277806"/>
                </a:lnTo>
                <a:lnTo>
                  <a:pt x="0" y="2778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37768" y="628176"/>
            <a:ext cx="277806" cy="277806"/>
          </a:xfrm>
          <a:custGeom>
            <a:avLst/>
            <a:gdLst/>
            <a:ahLst/>
            <a:cxnLst/>
            <a:rect r="r" b="b" t="t" l="l"/>
            <a:pathLst>
              <a:path h="277806" w="277806">
                <a:moveTo>
                  <a:pt x="0" y="0"/>
                </a:moveTo>
                <a:lnTo>
                  <a:pt x="277806" y="0"/>
                </a:lnTo>
                <a:lnTo>
                  <a:pt x="277806" y="277806"/>
                </a:lnTo>
                <a:lnTo>
                  <a:pt x="0" y="2778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5803166" y="1634953"/>
            <a:ext cx="728067" cy="22478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true" flipV="false" rot="0">
            <a:off x="1572944" y="8614626"/>
            <a:ext cx="728067" cy="224786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5711199" y="2646319"/>
            <a:ext cx="6906324" cy="812801"/>
            <a:chOff x="0" y="0"/>
            <a:chExt cx="3293120" cy="38756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93120" cy="387565"/>
            </a:xfrm>
            <a:custGeom>
              <a:avLst/>
              <a:gdLst/>
              <a:ahLst/>
              <a:cxnLst/>
              <a:rect r="r" b="b" t="t" l="l"/>
              <a:pathLst>
                <a:path h="387565" w="3293120">
                  <a:moveTo>
                    <a:pt x="3089920" y="0"/>
                  </a:moveTo>
                  <a:lnTo>
                    <a:pt x="203200" y="0"/>
                  </a:lnTo>
                  <a:lnTo>
                    <a:pt x="0" y="193783"/>
                  </a:lnTo>
                  <a:lnTo>
                    <a:pt x="203200" y="387565"/>
                  </a:lnTo>
                  <a:lnTo>
                    <a:pt x="3089920" y="387565"/>
                  </a:lnTo>
                  <a:lnTo>
                    <a:pt x="3293120" y="193783"/>
                  </a:lnTo>
                  <a:lnTo>
                    <a:pt x="308992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F77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52400" y="19050"/>
              <a:ext cx="2988320" cy="368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572944" y="1392685"/>
            <a:ext cx="16241511" cy="905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675"/>
              </a:lnSpc>
              <a:spcBef>
                <a:spcPct val="0"/>
              </a:spcBef>
            </a:pPr>
            <a:r>
              <a:rPr lang="en-US" sz="5754">
                <a:solidFill>
                  <a:srgbClr val="FFFFFF"/>
                </a:solidFill>
                <a:latin typeface="StopMotion Bold"/>
              </a:rPr>
              <a:t>MELHORES ANTIVIRUS DO MERCADO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87853" y="2868251"/>
            <a:ext cx="6312293" cy="39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CF77FF"/>
                </a:solidFill>
                <a:latin typeface="Now"/>
              </a:rPr>
              <a:t>Kaspersky Premium +- R$199,00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27478" y="3840119"/>
            <a:ext cx="6485573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  <a:spcBef>
                <a:spcPct val="0"/>
              </a:spcBef>
            </a:pPr>
            <a:r>
              <a:rPr lang="en-US" sz="3299">
                <a:solidFill>
                  <a:srgbClr val="60FFE3"/>
                </a:solidFill>
                <a:latin typeface="Now"/>
              </a:rPr>
              <a:t>• </a:t>
            </a:r>
            <a:r>
              <a:rPr lang="en-US" sz="3299">
                <a:solidFill>
                  <a:srgbClr val="FFFFFF"/>
                </a:solidFill>
                <a:latin typeface="Now"/>
              </a:rPr>
              <a:t>Proteção Anti-Virus, Anti-Malware e Anti-Ransomware;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27478" y="5032418"/>
            <a:ext cx="6485573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  <a:spcBef>
                <a:spcPct val="0"/>
              </a:spcBef>
            </a:pPr>
            <a:r>
              <a:rPr lang="en-US" sz="3299">
                <a:solidFill>
                  <a:srgbClr val="60FFE3"/>
                </a:solidFill>
                <a:latin typeface="Now"/>
              </a:rPr>
              <a:t>• </a:t>
            </a:r>
            <a:r>
              <a:rPr lang="en-US" sz="3299">
                <a:solidFill>
                  <a:srgbClr val="FFFFFF"/>
                </a:solidFill>
                <a:latin typeface="Now"/>
              </a:rPr>
              <a:t>Navegação segura;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57814" y="3951331"/>
            <a:ext cx="6485573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</a:pPr>
            <a:r>
              <a:rPr lang="en-US" sz="3299">
                <a:solidFill>
                  <a:srgbClr val="60FFE3"/>
                </a:solidFill>
                <a:latin typeface="Now"/>
              </a:rPr>
              <a:t>• </a:t>
            </a:r>
            <a:r>
              <a:rPr lang="en-US" sz="3299">
                <a:solidFill>
                  <a:srgbClr val="FFFFFF"/>
                </a:solidFill>
                <a:latin typeface="Now"/>
              </a:rPr>
              <a:t>Remoção de vírus existentes;</a:t>
            </a:r>
          </a:p>
          <a:p>
            <a:pPr>
              <a:lnSpc>
                <a:spcPts val="3629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9657814" y="4808581"/>
            <a:ext cx="6485573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  <a:spcBef>
                <a:spcPct val="0"/>
              </a:spcBef>
            </a:pPr>
            <a:r>
              <a:rPr lang="en-US" sz="3299">
                <a:solidFill>
                  <a:srgbClr val="60FFE3"/>
                </a:solidFill>
                <a:latin typeface="Now"/>
              </a:rPr>
              <a:t>• </a:t>
            </a:r>
            <a:r>
              <a:rPr lang="en-US" sz="3299">
                <a:solidFill>
                  <a:srgbClr val="FFFFFF"/>
                </a:solidFill>
                <a:latin typeface="Now"/>
              </a:rPr>
              <a:t>Antiphishing;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93700" y="6580230"/>
            <a:ext cx="6485573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  <a:spcBef>
                <a:spcPct val="0"/>
              </a:spcBef>
            </a:pPr>
            <a:r>
              <a:rPr lang="en-US" sz="3299">
                <a:solidFill>
                  <a:srgbClr val="60FFE3"/>
                </a:solidFill>
                <a:latin typeface="Now"/>
              </a:rPr>
              <a:t>• </a:t>
            </a:r>
            <a:r>
              <a:rPr lang="en-US" sz="3299">
                <a:solidFill>
                  <a:srgbClr val="FFFFFF"/>
                </a:solidFill>
                <a:latin typeface="Now"/>
              </a:rPr>
              <a:t>Proteção contra ameaças digitais;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57814" y="5722981"/>
            <a:ext cx="6485573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</a:pPr>
            <a:r>
              <a:rPr lang="en-US" sz="3299">
                <a:solidFill>
                  <a:srgbClr val="60FFE3"/>
                </a:solidFill>
                <a:latin typeface="Now"/>
              </a:rPr>
              <a:t>• </a:t>
            </a:r>
            <a:r>
              <a:rPr lang="en-US" sz="3299">
                <a:solidFill>
                  <a:srgbClr val="FFFFFF"/>
                </a:solidFill>
                <a:latin typeface="Now"/>
              </a:rPr>
              <a:t>Firewall bidirecional;</a:t>
            </a:r>
          </a:p>
          <a:p>
            <a:pPr>
              <a:lnSpc>
                <a:spcPts val="362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2127478" y="5902051"/>
            <a:ext cx="6485573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  <a:spcBef>
                <a:spcPct val="0"/>
              </a:spcBef>
            </a:pPr>
            <a:r>
              <a:rPr lang="en-US" sz="3299">
                <a:solidFill>
                  <a:srgbClr val="60FFE3"/>
                </a:solidFill>
                <a:latin typeface="Now"/>
              </a:rPr>
              <a:t>• </a:t>
            </a:r>
            <a:r>
              <a:rPr lang="en-US" sz="3299">
                <a:solidFill>
                  <a:srgbClr val="FFFFFF"/>
                </a:solidFill>
                <a:latin typeface="Now"/>
              </a:rPr>
              <a:t>Proteção de pagamentos;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127478" y="6772635"/>
            <a:ext cx="6485573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  <a:spcBef>
                <a:spcPct val="0"/>
              </a:spcBef>
            </a:pPr>
            <a:r>
              <a:rPr lang="en-US" sz="3299">
                <a:solidFill>
                  <a:srgbClr val="60FFE3"/>
                </a:solidFill>
                <a:latin typeface="Now"/>
              </a:rPr>
              <a:t>• </a:t>
            </a:r>
            <a:r>
              <a:rPr lang="en-US" sz="3299">
                <a:solidFill>
                  <a:srgbClr val="FFFFFF"/>
                </a:solidFill>
                <a:latin typeface="Now"/>
              </a:rPr>
              <a:t>Detecção de stalkerware;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81627" y="7789905"/>
            <a:ext cx="6485573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  <a:spcBef>
                <a:spcPct val="0"/>
              </a:spcBef>
            </a:pPr>
            <a:r>
              <a:rPr lang="en-US" sz="3299">
                <a:solidFill>
                  <a:srgbClr val="60FFE3"/>
                </a:solidFill>
                <a:latin typeface="Now"/>
              </a:rPr>
              <a:t>• </a:t>
            </a:r>
            <a:r>
              <a:rPr lang="en-US" sz="3299">
                <a:solidFill>
                  <a:srgbClr val="FFFFFF"/>
                </a:solidFill>
                <a:latin typeface="Now"/>
              </a:rPr>
              <a:t>Verificador de vazamento de dados.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27478" y="7643220"/>
            <a:ext cx="6485573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  <a:spcBef>
                <a:spcPct val="0"/>
              </a:spcBef>
            </a:pPr>
            <a:r>
              <a:rPr lang="en-US" sz="3299">
                <a:solidFill>
                  <a:srgbClr val="60FFE3"/>
                </a:solidFill>
                <a:latin typeface="Now"/>
              </a:rPr>
              <a:t>• </a:t>
            </a:r>
            <a:r>
              <a:rPr lang="en-US" sz="3299">
                <a:solidFill>
                  <a:srgbClr val="FFFFFF"/>
                </a:solidFill>
                <a:latin typeface="Now"/>
              </a:rPr>
              <a:t>Detecção de acesso remoto;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838633" y="1205418"/>
            <a:ext cx="7911460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95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ea typeface="StopMotion Bold"/>
              </a:rPr>
              <a:t>´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1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722009" y="389725"/>
            <a:ext cx="16884704" cy="9507550"/>
          </a:xfrm>
          <a:custGeom>
            <a:avLst/>
            <a:gdLst/>
            <a:ahLst/>
            <a:cxnLst/>
            <a:rect r="r" b="b" t="t" l="l"/>
            <a:pathLst>
              <a:path h="9507550" w="16884704">
                <a:moveTo>
                  <a:pt x="16884704" y="0"/>
                </a:moveTo>
                <a:lnTo>
                  <a:pt x="0" y="0"/>
                </a:lnTo>
                <a:lnTo>
                  <a:pt x="0" y="9507550"/>
                </a:lnTo>
                <a:lnTo>
                  <a:pt x="16884704" y="9507550"/>
                </a:lnTo>
                <a:lnTo>
                  <a:pt x="168847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726731" y="621351"/>
            <a:ext cx="1804502" cy="285439"/>
          </a:xfrm>
          <a:custGeom>
            <a:avLst/>
            <a:gdLst/>
            <a:ahLst/>
            <a:cxnLst/>
            <a:rect r="r" b="b" t="t" l="l"/>
            <a:pathLst>
              <a:path h="285439" w="1804502">
                <a:moveTo>
                  <a:pt x="0" y="0"/>
                </a:moveTo>
                <a:lnTo>
                  <a:pt x="1804502" y="0"/>
                </a:lnTo>
                <a:lnTo>
                  <a:pt x="1804502" y="285439"/>
                </a:lnTo>
                <a:lnTo>
                  <a:pt x="0" y="285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5400000">
            <a:off x="16678377" y="8517781"/>
            <a:ext cx="1224488" cy="193692"/>
          </a:xfrm>
          <a:custGeom>
            <a:avLst/>
            <a:gdLst/>
            <a:ahLst/>
            <a:cxnLst/>
            <a:rect r="r" b="b" t="t" l="l"/>
            <a:pathLst>
              <a:path h="193692" w="1224488">
                <a:moveTo>
                  <a:pt x="1224488" y="0"/>
                </a:moveTo>
                <a:lnTo>
                  <a:pt x="0" y="0"/>
                </a:lnTo>
                <a:lnTo>
                  <a:pt x="0" y="193691"/>
                </a:lnTo>
                <a:lnTo>
                  <a:pt x="1224488" y="193691"/>
                </a:lnTo>
                <a:lnTo>
                  <a:pt x="122448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416456" y="8351093"/>
            <a:ext cx="1224488" cy="193692"/>
          </a:xfrm>
          <a:custGeom>
            <a:avLst/>
            <a:gdLst/>
            <a:ahLst/>
            <a:cxnLst/>
            <a:rect r="r" b="b" t="t" l="l"/>
            <a:pathLst>
              <a:path h="193692" w="1224488">
                <a:moveTo>
                  <a:pt x="0" y="0"/>
                </a:moveTo>
                <a:lnTo>
                  <a:pt x="1224488" y="0"/>
                </a:lnTo>
                <a:lnTo>
                  <a:pt x="1224488" y="193692"/>
                </a:lnTo>
                <a:lnTo>
                  <a:pt x="0" y="1936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0800000">
            <a:off x="1763444" y="621351"/>
            <a:ext cx="1804502" cy="285439"/>
          </a:xfrm>
          <a:custGeom>
            <a:avLst/>
            <a:gdLst/>
            <a:ahLst/>
            <a:cxnLst/>
            <a:rect r="r" b="b" t="t" l="l"/>
            <a:pathLst>
              <a:path h="285439" w="1804502">
                <a:moveTo>
                  <a:pt x="1804502" y="0"/>
                </a:moveTo>
                <a:lnTo>
                  <a:pt x="0" y="0"/>
                </a:lnTo>
                <a:lnTo>
                  <a:pt x="0" y="285439"/>
                </a:lnTo>
                <a:lnTo>
                  <a:pt x="1804502" y="285439"/>
                </a:lnTo>
                <a:lnTo>
                  <a:pt x="180450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216878" y="4850984"/>
            <a:ext cx="3368762" cy="585033"/>
          </a:xfrm>
          <a:custGeom>
            <a:avLst/>
            <a:gdLst/>
            <a:ahLst/>
            <a:cxnLst/>
            <a:rect r="r" b="b" t="t" l="l"/>
            <a:pathLst>
              <a:path h="585033" w="3368762">
                <a:moveTo>
                  <a:pt x="0" y="0"/>
                </a:moveTo>
                <a:lnTo>
                  <a:pt x="3368762" y="0"/>
                </a:lnTo>
                <a:lnTo>
                  <a:pt x="3368762" y="585032"/>
                </a:lnTo>
                <a:lnTo>
                  <a:pt x="0" y="5850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27271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-266319" y="4850984"/>
            <a:ext cx="3368762" cy="585033"/>
          </a:xfrm>
          <a:custGeom>
            <a:avLst/>
            <a:gdLst/>
            <a:ahLst/>
            <a:cxnLst/>
            <a:rect r="r" b="b" t="t" l="l"/>
            <a:pathLst>
              <a:path h="585033" w="3368762">
                <a:moveTo>
                  <a:pt x="0" y="0"/>
                </a:moveTo>
                <a:lnTo>
                  <a:pt x="3368762" y="0"/>
                </a:lnTo>
                <a:lnTo>
                  <a:pt x="3368762" y="585032"/>
                </a:lnTo>
                <a:lnTo>
                  <a:pt x="0" y="5850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27271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70987" y="628176"/>
            <a:ext cx="277806" cy="277806"/>
          </a:xfrm>
          <a:custGeom>
            <a:avLst/>
            <a:gdLst/>
            <a:ahLst/>
            <a:cxnLst/>
            <a:rect r="r" b="b" t="t" l="l"/>
            <a:pathLst>
              <a:path h="277806" w="277806">
                <a:moveTo>
                  <a:pt x="0" y="0"/>
                </a:moveTo>
                <a:lnTo>
                  <a:pt x="277806" y="0"/>
                </a:lnTo>
                <a:lnTo>
                  <a:pt x="277806" y="277806"/>
                </a:lnTo>
                <a:lnTo>
                  <a:pt x="0" y="2778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37768" y="628176"/>
            <a:ext cx="277806" cy="277806"/>
          </a:xfrm>
          <a:custGeom>
            <a:avLst/>
            <a:gdLst/>
            <a:ahLst/>
            <a:cxnLst/>
            <a:rect r="r" b="b" t="t" l="l"/>
            <a:pathLst>
              <a:path h="277806" w="277806">
                <a:moveTo>
                  <a:pt x="0" y="0"/>
                </a:moveTo>
                <a:lnTo>
                  <a:pt x="277806" y="0"/>
                </a:lnTo>
                <a:lnTo>
                  <a:pt x="277806" y="277806"/>
                </a:lnTo>
                <a:lnTo>
                  <a:pt x="0" y="2778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5803166" y="1634953"/>
            <a:ext cx="728067" cy="22478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true" flipV="false" rot="0">
            <a:off x="1572944" y="8614626"/>
            <a:ext cx="728067" cy="224786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6571900" y="1340945"/>
            <a:ext cx="5144199" cy="812801"/>
            <a:chOff x="0" y="0"/>
            <a:chExt cx="2452892" cy="38756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52892" cy="387565"/>
            </a:xfrm>
            <a:custGeom>
              <a:avLst/>
              <a:gdLst/>
              <a:ahLst/>
              <a:cxnLst/>
              <a:rect r="r" b="b" t="t" l="l"/>
              <a:pathLst>
                <a:path h="387565" w="2452892">
                  <a:moveTo>
                    <a:pt x="2249692" y="0"/>
                  </a:moveTo>
                  <a:lnTo>
                    <a:pt x="203200" y="0"/>
                  </a:lnTo>
                  <a:lnTo>
                    <a:pt x="0" y="193783"/>
                  </a:lnTo>
                  <a:lnTo>
                    <a:pt x="203200" y="387565"/>
                  </a:lnTo>
                  <a:lnTo>
                    <a:pt x="2249692" y="387565"/>
                  </a:lnTo>
                  <a:lnTo>
                    <a:pt x="2452892" y="193783"/>
                  </a:lnTo>
                  <a:lnTo>
                    <a:pt x="224969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F77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52400" y="19050"/>
              <a:ext cx="2148092" cy="368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008215" y="1562878"/>
            <a:ext cx="6312293" cy="39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CF77FF"/>
                </a:solidFill>
                <a:latin typeface="Now"/>
              </a:rPr>
              <a:t>TOTAL AV +/- 99,00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36978" y="2810971"/>
            <a:ext cx="6485573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  <a:spcBef>
                <a:spcPct val="0"/>
              </a:spcBef>
            </a:pPr>
            <a:r>
              <a:rPr lang="en-US" sz="3299">
                <a:solidFill>
                  <a:srgbClr val="60FFE3"/>
                </a:solidFill>
                <a:latin typeface="Now"/>
              </a:rPr>
              <a:t>• </a:t>
            </a:r>
            <a:r>
              <a:rPr lang="en-US" sz="3299">
                <a:solidFill>
                  <a:srgbClr val="FFFFFF"/>
                </a:solidFill>
                <a:latin typeface="Now"/>
              </a:rPr>
              <a:t>P</a:t>
            </a:r>
            <a:r>
              <a:rPr lang="en-US" sz="3299">
                <a:solidFill>
                  <a:srgbClr val="FFFFFF"/>
                </a:solidFill>
                <a:latin typeface="Now"/>
              </a:rPr>
              <a:t>roteção antivírus em tempo real;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36978" y="4139016"/>
            <a:ext cx="6485573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  <a:spcBef>
                <a:spcPct val="0"/>
              </a:spcBef>
            </a:pPr>
            <a:r>
              <a:rPr lang="en-US" sz="3299">
                <a:solidFill>
                  <a:srgbClr val="60FFE3"/>
                </a:solidFill>
                <a:latin typeface="Now"/>
              </a:rPr>
              <a:t>• </a:t>
            </a:r>
            <a:r>
              <a:rPr lang="en-US" sz="3299">
                <a:solidFill>
                  <a:srgbClr val="FFFFFF"/>
                </a:solidFill>
                <a:latin typeface="Now"/>
              </a:rPr>
              <a:t>Elimina virus, trojans e malware-previne ameaças danifique seus dispositivos e dados;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57814" y="2906221"/>
            <a:ext cx="6485573" cy="138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</a:pPr>
            <a:r>
              <a:rPr lang="en-US" sz="3299">
                <a:solidFill>
                  <a:srgbClr val="60FFE3"/>
                </a:solidFill>
                <a:latin typeface="Now"/>
              </a:rPr>
              <a:t>• </a:t>
            </a:r>
            <a:r>
              <a:rPr lang="en-US" sz="3299">
                <a:solidFill>
                  <a:srgbClr val="FFFFFF"/>
                </a:solidFill>
                <a:latin typeface="Now"/>
              </a:rPr>
              <a:t>Proteção contra ransomware;</a:t>
            </a:r>
          </a:p>
          <a:p>
            <a:pPr>
              <a:lnSpc>
                <a:spcPts val="3629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657814" y="4279358"/>
            <a:ext cx="6485573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  <a:spcBef>
                <a:spcPct val="0"/>
              </a:spcBef>
            </a:pPr>
            <a:r>
              <a:rPr lang="en-US" sz="3299">
                <a:solidFill>
                  <a:srgbClr val="60FFE3"/>
                </a:solidFill>
                <a:latin typeface="Now"/>
              </a:rPr>
              <a:t>• </a:t>
            </a:r>
            <a:r>
              <a:rPr lang="en-US" sz="3299">
                <a:solidFill>
                  <a:srgbClr val="FFFFFF"/>
                </a:solidFill>
                <a:latin typeface="Now"/>
              </a:rPr>
              <a:t>Bloqueador as ameaças online;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57814" y="5673818"/>
            <a:ext cx="6485573" cy="138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</a:pPr>
            <a:r>
              <a:rPr lang="en-US" sz="3299">
                <a:solidFill>
                  <a:srgbClr val="60FFE3"/>
                </a:solidFill>
                <a:latin typeface="Now"/>
              </a:rPr>
              <a:t>• </a:t>
            </a:r>
            <a:r>
              <a:rPr lang="en-US" sz="3299">
                <a:solidFill>
                  <a:srgbClr val="FFFFFF"/>
                </a:solidFill>
                <a:latin typeface="Now"/>
              </a:rPr>
              <a:t>Protege dispositivos Windows, mac, android e iOS;</a:t>
            </a:r>
          </a:p>
          <a:p>
            <a:pPr>
              <a:lnSpc>
                <a:spcPts val="362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936978" y="6200183"/>
            <a:ext cx="6485573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  <a:spcBef>
                <a:spcPct val="0"/>
              </a:spcBef>
            </a:pPr>
            <a:r>
              <a:rPr lang="en-US" sz="3299">
                <a:solidFill>
                  <a:srgbClr val="60FFE3"/>
                </a:solidFill>
                <a:latin typeface="Now"/>
              </a:rPr>
              <a:t>• </a:t>
            </a:r>
            <a:r>
              <a:rPr lang="en-US" sz="3299">
                <a:solidFill>
                  <a:srgbClr val="FFFFFF"/>
                </a:solidFill>
                <a:latin typeface="Now"/>
              </a:rPr>
              <a:t>Análise de dia zero na nuvem;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57814" y="7087328"/>
            <a:ext cx="6485573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  <a:spcBef>
                <a:spcPct val="0"/>
              </a:spcBef>
            </a:pPr>
            <a:r>
              <a:rPr lang="en-US" sz="3299">
                <a:solidFill>
                  <a:srgbClr val="60FFE3"/>
                </a:solidFill>
                <a:latin typeface="Now"/>
              </a:rPr>
              <a:t>• </a:t>
            </a:r>
            <a:r>
              <a:rPr lang="en-US" sz="3299">
                <a:solidFill>
                  <a:srgbClr val="FFFFFF"/>
                </a:solidFill>
                <a:latin typeface="Now"/>
              </a:rPr>
              <a:t>Anti-spyware.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36978" y="7455030"/>
            <a:ext cx="6485573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  <a:spcBef>
                <a:spcPct val="0"/>
              </a:spcBef>
            </a:pPr>
            <a:r>
              <a:rPr lang="en-US" sz="3299">
                <a:solidFill>
                  <a:srgbClr val="60FFE3"/>
                </a:solidFill>
                <a:latin typeface="Now"/>
              </a:rPr>
              <a:t>• </a:t>
            </a:r>
            <a:r>
              <a:rPr lang="en-US" sz="3299">
                <a:solidFill>
                  <a:srgbClr val="FFFFFF"/>
                </a:solidFill>
                <a:latin typeface="Now"/>
              </a:rPr>
              <a:t>Proteção contra phishing;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1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722009" y="389725"/>
            <a:ext cx="16884704" cy="9507550"/>
          </a:xfrm>
          <a:custGeom>
            <a:avLst/>
            <a:gdLst/>
            <a:ahLst/>
            <a:cxnLst/>
            <a:rect r="r" b="b" t="t" l="l"/>
            <a:pathLst>
              <a:path h="9507550" w="16884704">
                <a:moveTo>
                  <a:pt x="16884704" y="0"/>
                </a:moveTo>
                <a:lnTo>
                  <a:pt x="0" y="0"/>
                </a:lnTo>
                <a:lnTo>
                  <a:pt x="0" y="9507550"/>
                </a:lnTo>
                <a:lnTo>
                  <a:pt x="16884704" y="9507550"/>
                </a:lnTo>
                <a:lnTo>
                  <a:pt x="168847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726731" y="621351"/>
            <a:ext cx="1804502" cy="285439"/>
          </a:xfrm>
          <a:custGeom>
            <a:avLst/>
            <a:gdLst/>
            <a:ahLst/>
            <a:cxnLst/>
            <a:rect r="r" b="b" t="t" l="l"/>
            <a:pathLst>
              <a:path h="285439" w="1804502">
                <a:moveTo>
                  <a:pt x="0" y="0"/>
                </a:moveTo>
                <a:lnTo>
                  <a:pt x="1804502" y="0"/>
                </a:lnTo>
                <a:lnTo>
                  <a:pt x="1804502" y="285439"/>
                </a:lnTo>
                <a:lnTo>
                  <a:pt x="0" y="285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5400000">
            <a:off x="16678377" y="8517781"/>
            <a:ext cx="1224488" cy="193692"/>
          </a:xfrm>
          <a:custGeom>
            <a:avLst/>
            <a:gdLst/>
            <a:ahLst/>
            <a:cxnLst/>
            <a:rect r="r" b="b" t="t" l="l"/>
            <a:pathLst>
              <a:path h="193692" w="1224488">
                <a:moveTo>
                  <a:pt x="1224488" y="0"/>
                </a:moveTo>
                <a:lnTo>
                  <a:pt x="0" y="0"/>
                </a:lnTo>
                <a:lnTo>
                  <a:pt x="0" y="193691"/>
                </a:lnTo>
                <a:lnTo>
                  <a:pt x="1224488" y="193691"/>
                </a:lnTo>
                <a:lnTo>
                  <a:pt x="122448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416456" y="8351093"/>
            <a:ext cx="1224488" cy="193692"/>
          </a:xfrm>
          <a:custGeom>
            <a:avLst/>
            <a:gdLst/>
            <a:ahLst/>
            <a:cxnLst/>
            <a:rect r="r" b="b" t="t" l="l"/>
            <a:pathLst>
              <a:path h="193692" w="1224488">
                <a:moveTo>
                  <a:pt x="0" y="0"/>
                </a:moveTo>
                <a:lnTo>
                  <a:pt x="1224488" y="0"/>
                </a:lnTo>
                <a:lnTo>
                  <a:pt x="1224488" y="193692"/>
                </a:lnTo>
                <a:lnTo>
                  <a:pt x="0" y="1936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0800000">
            <a:off x="1763444" y="621351"/>
            <a:ext cx="1804502" cy="285439"/>
          </a:xfrm>
          <a:custGeom>
            <a:avLst/>
            <a:gdLst/>
            <a:ahLst/>
            <a:cxnLst/>
            <a:rect r="r" b="b" t="t" l="l"/>
            <a:pathLst>
              <a:path h="285439" w="1804502">
                <a:moveTo>
                  <a:pt x="1804502" y="0"/>
                </a:moveTo>
                <a:lnTo>
                  <a:pt x="0" y="0"/>
                </a:lnTo>
                <a:lnTo>
                  <a:pt x="0" y="285439"/>
                </a:lnTo>
                <a:lnTo>
                  <a:pt x="1804502" y="285439"/>
                </a:lnTo>
                <a:lnTo>
                  <a:pt x="180450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216878" y="4850984"/>
            <a:ext cx="3368762" cy="585033"/>
          </a:xfrm>
          <a:custGeom>
            <a:avLst/>
            <a:gdLst/>
            <a:ahLst/>
            <a:cxnLst/>
            <a:rect r="r" b="b" t="t" l="l"/>
            <a:pathLst>
              <a:path h="585033" w="3368762">
                <a:moveTo>
                  <a:pt x="0" y="0"/>
                </a:moveTo>
                <a:lnTo>
                  <a:pt x="3368762" y="0"/>
                </a:lnTo>
                <a:lnTo>
                  <a:pt x="3368762" y="585032"/>
                </a:lnTo>
                <a:lnTo>
                  <a:pt x="0" y="5850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27271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-266319" y="4850984"/>
            <a:ext cx="3368762" cy="585033"/>
          </a:xfrm>
          <a:custGeom>
            <a:avLst/>
            <a:gdLst/>
            <a:ahLst/>
            <a:cxnLst/>
            <a:rect r="r" b="b" t="t" l="l"/>
            <a:pathLst>
              <a:path h="585033" w="3368762">
                <a:moveTo>
                  <a:pt x="0" y="0"/>
                </a:moveTo>
                <a:lnTo>
                  <a:pt x="3368762" y="0"/>
                </a:lnTo>
                <a:lnTo>
                  <a:pt x="3368762" y="585032"/>
                </a:lnTo>
                <a:lnTo>
                  <a:pt x="0" y="5850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27271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70987" y="628176"/>
            <a:ext cx="277806" cy="277806"/>
          </a:xfrm>
          <a:custGeom>
            <a:avLst/>
            <a:gdLst/>
            <a:ahLst/>
            <a:cxnLst/>
            <a:rect r="r" b="b" t="t" l="l"/>
            <a:pathLst>
              <a:path h="277806" w="277806">
                <a:moveTo>
                  <a:pt x="0" y="0"/>
                </a:moveTo>
                <a:lnTo>
                  <a:pt x="277806" y="0"/>
                </a:lnTo>
                <a:lnTo>
                  <a:pt x="277806" y="277806"/>
                </a:lnTo>
                <a:lnTo>
                  <a:pt x="0" y="2778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37768" y="628176"/>
            <a:ext cx="277806" cy="277806"/>
          </a:xfrm>
          <a:custGeom>
            <a:avLst/>
            <a:gdLst/>
            <a:ahLst/>
            <a:cxnLst/>
            <a:rect r="r" b="b" t="t" l="l"/>
            <a:pathLst>
              <a:path h="277806" w="277806">
                <a:moveTo>
                  <a:pt x="0" y="0"/>
                </a:moveTo>
                <a:lnTo>
                  <a:pt x="277806" y="0"/>
                </a:lnTo>
                <a:lnTo>
                  <a:pt x="277806" y="277806"/>
                </a:lnTo>
                <a:lnTo>
                  <a:pt x="0" y="2778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5803166" y="1634953"/>
            <a:ext cx="728067" cy="22478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true" flipV="false" rot="0">
            <a:off x="1572944" y="8614626"/>
            <a:ext cx="728067" cy="224786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5738463" y="1340945"/>
            <a:ext cx="6811074" cy="927101"/>
            <a:chOff x="0" y="0"/>
            <a:chExt cx="3247702" cy="44206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47702" cy="442066"/>
            </a:xfrm>
            <a:custGeom>
              <a:avLst/>
              <a:gdLst/>
              <a:ahLst/>
              <a:cxnLst/>
              <a:rect r="r" b="b" t="t" l="l"/>
              <a:pathLst>
                <a:path h="442066" w="3247702">
                  <a:moveTo>
                    <a:pt x="3044502" y="0"/>
                  </a:moveTo>
                  <a:lnTo>
                    <a:pt x="203200" y="0"/>
                  </a:lnTo>
                  <a:lnTo>
                    <a:pt x="0" y="221033"/>
                  </a:lnTo>
                  <a:lnTo>
                    <a:pt x="203200" y="442066"/>
                  </a:lnTo>
                  <a:lnTo>
                    <a:pt x="3044502" y="442066"/>
                  </a:lnTo>
                  <a:lnTo>
                    <a:pt x="3247702" y="221033"/>
                  </a:lnTo>
                  <a:lnTo>
                    <a:pt x="304450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F77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52400" y="19050"/>
              <a:ext cx="2942902" cy="423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008215" y="1622886"/>
            <a:ext cx="6312293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CF77FF"/>
                </a:solidFill>
                <a:latin typeface="Now"/>
              </a:rPr>
              <a:t>Norton 360 Deluxe +/- R$ 169.00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2301011" y="3125296"/>
            <a:ext cx="6485573" cy="229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  <a:spcBef>
                <a:spcPct val="0"/>
              </a:spcBef>
            </a:pPr>
            <a:r>
              <a:rPr lang="en-US" sz="3299">
                <a:solidFill>
                  <a:srgbClr val="60FFE3"/>
                </a:solidFill>
                <a:latin typeface="Now"/>
              </a:rPr>
              <a:t>• </a:t>
            </a:r>
            <a:r>
              <a:rPr lang="en-US" sz="3299">
                <a:solidFill>
                  <a:srgbClr val="FFFFFF"/>
                </a:solidFill>
                <a:latin typeface="Now"/>
              </a:rPr>
              <a:t>P</a:t>
            </a:r>
            <a:r>
              <a:rPr lang="en-US" sz="3299">
                <a:solidFill>
                  <a:srgbClr val="FFFFFF"/>
                </a:solidFill>
                <a:latin typeface="Now"/>
              </a:rPr>
              <a:t>roteção antivírus em tempo real - a segurança avançada com antivírus ajuda a proteger seus dispositivos e suas informações  na internet;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01011" y="5921101"/>
            <a:ext cx="6485573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  <a:spcBef>
                <a:spcPct val="0"/>
              </a:spcBef>
            </a:pPr>
            <a:r>
              <a:rPr lang="en-US" sz="3299">
                <a:solidFill>
                  <a:srgbClr val="60FFE3"/>
                </a:solidFill>
                <a:latin typeface="Now"/>
              </a:rPr>
              <a:t>• </a:t>
            </a:r>
            <a:r>
              <a:rPr lang="en-US" sz="3299">
                <a:solidFill>
                  <a:srgbClr val="FFFFFF"/>
                </a:solidFill>
                <a:latin typeface="Now"/>
              </a:rPr>
              <a:t>Secure VPN - navegue anonimamente e com mais segurança com uma rede privada virtual;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77134" y="6059262"/>
            <a:ext cx="6938010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  <a:spcBef>
                <a:spcPct val="0"/>
              </a:spcBef>
            </a:pPr>
            <a:r>
              <a:rPr lang="en-US" sz="3299">
                <a:solidFill>
                  <a:srgbClr val="60FFE3"/>
                </a:solidFill>
                <a:latin typeface="Now"/>
              </a:rPr>
              <a:t>• </a:t>
            </a:r>
            <a:r>
              <a:rPr lang="en-US" sz="3299">
                <a:solidFill>
                  <a:srgbClr val="FFFFFF"/>
                </a:solidFill>
                <a:latin typeface="Now"/>
              </a:rPr>
              <a:t>Monitoramento da dark web - Isso enviará uma notificação caso suas informações pessoais sejam encontradas na dark web.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77134" y="3083652"/>
            <a:ext cx="6725444" cy="229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  <a:spcBef>
                <a:spcPct val="0"/>
              </a:spcBef>
            </a:pPr>
            <a:r>
              <a:rPr lang="en-US" sz="3299">
                <a:solidFill>
                  <a:srgbClr val="60FFE3"/>
                </a:solidFill>
                <a:latin typeface="Now"/>
              </a:rPr>
              <a:t>• </a:t>
            </a:r>
            <a:r>
              <a:rPr lang="en-US" sz="3299">
                <a:solidFill>
                  <a:srgbClr val="FFFFFF"/>
                </a:solidFill>
                <a:latin typeface="Now"/>
              </a:rPr>
              <a:t>SafeCam para PC - alerta sobre tentativas de acessar sua webcam e ajuda a bloquear o acesso à webcam não autorizado;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1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694159" y="407366"/>
            <a:ext cx="16822045" cy="9472267"/>
          </a:xfrm>
          <a:custGeom>
            <a:avLst/>
            <a:gdLst/>
            <a:ahLst/>
            <a:cxnLst/>
            <a:rect r="r" b="b" t="t" l="l"/>
            <a:pathLst>
              <a:path h="9472267" w="16822045">
                <a:moveTo>
                  <a:pt x="0" y="9472268"/>
                </a:moveTo>
                <a:lnTo>
                  <a:pt x="16822044" y="9472268"/>
                </a:lnTo>
                <a:lnTo>
                  <a:pt x="16822044" y="0"/>
                </a:lnTo>
                <a:lnTo>
                  <a:pt x="0" y="0"/>
                </a:lnTo>
                <a:lnTo>
                  <a:pt x="0" y="94722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74107" y="628176"/>
            <a:ext cx="1800091" cy="284742"/>
          </a:xfrm>
          <a:custGeom>
            <a:avLst/>
            <a:gdLst/>
            <a:ahLst/>
            <a:cxnLst/>
            <a:rect r="r" b="b" t="t" l="l"/>
            <a:pathLst>
              <a:path h="284742" w="1800091">
                <a:moveTo>
                  <a:pt x="0" y="0"/>
                </a:moveTo>
                <a:lnTo>
                  <a:pt x="1800090" y="0"/>
                </a:lnTo>
                <a:lnTo>
                  <a:pt x="1800090" y="284741"/>
                </a:lnTo>
                <a:lnTo>
                  <a:pt x="0" y="2847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400000">
            <a:off x="405827" y="8550944"/>
            <a:ext cx="1221494" cy="193218"/>
          </a:xfrm>
          <a:custGeom>
            <a:avLst/>
            <a:gdLst/>
            <a:ahLst/>
            <a:cxnLst/>
            <a:rect r="r" b="b" t="t" l="l"/>
            <a:pathLst>
              <a:path h="193218" w="1221494">
                <a:moveTo>
                  <a:pt x="1221495" y="0"/>
                </a:moveTo>
                <a:lnTo>
                  <a:pt x="0" y="0"/>
                </a:lnTo>
                <a:lnTo>
                  <a:pt x="0" y="193218"/>
                </a:lnTo>
                <a:lnTo>
                  <a:pt x="1221495" y="193218"/>
                </a:lnTo>
                <a:lnTo>
                  <a:pt x="12214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6625411" y="8550944"/>
            <a:ext cx="1221494" cy="193218"/>
          </a:xfrm>
          <a:custGeom>
            <a:avLst/>
            <a:gdLst/>
            <a:ahLst/>
            <a:cxnLst/>
            <a:rect r="r" b="b" t="t" l="l"/>
            <a:pathLst>
              <a:path h="193218" w="1221494">
                <a:moveTo>
                  <a:pt x="0" y="0"/>
                </a:moveTo>
                <a:lnTo>
                  <a:pt x="1221495" y="0"/>
                </a:lnTo>
                <a:lnTo>
                  <a:pt x="1221495" y="193218"/>
                </a:lnTo>
                <a:lnTo>
                  <a:pt x="0" y="193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705704" y="628176"/>
            <a:ext cx="1800091" cy="284742"/>
          </a:xfrm>
          <a:custGeom>
            <a:avLst/>
            <a:gdLst/>
            <a:ahLst/>
            <a:cxnLst/>
            <a:rect r="r" b="b" t="t" l="l"/>
            <a:pathLst>
              <a:path h="284742" w="1800091">
                <a:moveTo>
                  <a:pt x="1800090" y="0"/>
                </a:moveTo>
                <a:lnTo>
                  <a:pt x="0" y="0"/>
                </a:lnTo>
                <a:lnTo>
                  <a:pt x="0" y="284741"/>
                </a:lnTo>
                <a:lnTo>
                  <a:pt x="1800090" y="284741"/>
                </a:lnTo>
                <a:lnTo>
                  <a:pt x="18000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70987" y="628176"/>
            <a:ext cx="277806" cy="277806"/>
          </a:xfrm>
          <a:custGeom>
            <a:avLst/>
            <a:gdLst/>
            <a:ahLst/>
            <a:cxnLst/>
            <a:rect r="r" b="b" t="t" l="l"/>
            <a:pathLst>
              <a:path h="277806" w="277806">
                <a:moveTo>
                  <a:pt x="0" y="0"/>
                </a:moveTo>
                <a:lnTo>
                  <a:pt x="277806" y="0"/>
                </a:lnTo>
                <a:lnTo>
                  <a:pt x="277806" y="277806"/>
                </a:lnTo>
                <a:lnTo>
                  <a:pt x="0" y="277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37768" y="628176"/>
            <a:ext cx="277806" cy="277806"/>
          </a:xfrm>
          <a:custGeom>
            <a:avLst/>
            <a:gdLst/>
            <a:ahLst/>
            <a:cxnLst/>
            <a:rect r="r" b="b" t="t" l="l"/>
            <a:pathLst>
              <a:path h="277806" w="277806">
                <a:moveTo>
                  <a:pt x="0" y="0"/>
                </a:moveTo>
                <a:lnTo>
                  <a:pt x="277806" y="0"/>
                </a:lnTo>
                <a:lnTo>
                  <a:pt x="277806" y="277806"/>
                </a:lnTo>
                <a:lnTo>
                  <a:pt x="0" y="277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783672" y="4648283"/>
            <a:ext cx="990434" cy="990434"/>
          </a:xfrm>
          <a:custGeom>
            <a:avLst/>
            <a:gdLst/>
            <a:ahLst/>
            <a:cxnLst/>
            <a:rect r="r" b="b" t="t" l="l"/>
            <a:pathLst>
              <a:path h="990434" w="990434">
                <a:moveTo>
                  <a:pt x="0" y="0"/>
                </a:moveTo>
                <a:lnTo>
                  <a:pt x="990435" y="0"/>
                </a:lnTo>
                <a:lnTo>
                  <a:pt x="990435" y="990434"/>
                </a:lnTo>
                <a:lnTo>
                  <a:pt x="0" y="9904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44478" t="-159632" r="-106065" b="-161446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10800000">
            <a:off x="16505794" y="4648283"/>
            <a:ext cx="990434" cy="990434"/>
          </a:xfrm>
          <a:custGeom>
            <a:avLst/>
            <a:gdLst/>
            <a:ahLst/>
            <a:cxnLst/>
            <a:rect r="r" b="b" t="t" l="l"/>
            <a:pathLst>
              <a:path h="990434" w="990434">
                <a:moveTo>
                  <a:pt x="990434" y="0"/>
                </a:moveTo>
                <a:lnTo>
                  <a:pt x="0" y="0"/>
                </a:lnTo>
                <a:lnTo>
                  <a:pt x="0" y="990434"/>
                </a:lnTo>
                <a:lnTo>
                  <a:pt x="990434" y="990434"/>
                </a:lnTo>
                <a:lnTo>
                  <a:pt x="99043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44478" t="-159632" r="-106065" b="-161446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987028" y="3498728"/>
            <a:ext cx="2313944" cy="647330"/>
            <a:chOff x="0" y="0"/>
            <a:chExt cx="2179076" cy="609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79076" cy="609600"/>
            </a:xfrm>
            <a:custGeom>
              <a:avLst/>
              <a:gdLst/>
              <a:ahLst/>
              <a:cxnLst/>
              <a:rect r="r" b="b" t="t" l="l"/>
              <a:pathLst>
                <a:path h="609600" w="2179076">
                  <a:moveTo>
                    <a:pt x="203200" y="0"/>
                  </a:moveTo>
                  <a:lnTo>
                    <a:pt x="2179076" y="0"/>
                  </a:lnTo>
                  <a:lnTo>
                    <a:pt x="197587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1975876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19965" y="6187152"/>
            <a:ext cx="504040" cy="1028825"/>
          </a:xfrm>
          <a:custGeom>
            <a:avLst/>
            <a:gdLst/>
            <a:ahLst/>
            <a:cxnLst/>
            <a:rect r="r" b="b" t="t" l="l"/>
            <a:pathLst>
              <a:path h="1028825" w="504040">
                <a:moveTo>
                  <a:pt x="0" y="0"/>
                </a:moveTo>
                <a:lnTo>
                  <a:pt x="504040" y="0"/>
                </a:lnTo>
                <a:lnTo>
                  <a:pt x="504040" y="1028826"/>
                </a:lnTo>
                <a:lnTo>
                  <a:pt x="0" y="10288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81362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6607405" y="1897376"/>
            <a:ext cx="522620" cy="1066749"/>
          </a:xfrm>
          <a:custGeom>
            <a:avLst/>
            <a:gdLst/>
            <a:ahLst/>
            <a:cxnLst/>
            <a:rect r="r" b="b" t="t" l="l"/>
            <a:pathLst>
              <a:path h="1066749" w="522620">
                <a:moveTo>
                  <a:pt x="522619" y="0"/>
                </a:moveTo>
                <a:lnTo>
                  <a:pt x="0" y="0"/>
                </a:lnTo>
                <a:lnTo>
                  <a:pt x="0" y="1066749"/>
                </a:lnTo>
                <a:lnTo>
                  <a:pt x="522619" y="1066749"/>
                </a:lnTo>
                <a:lnTo>
                  <a:pt x="52261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81362" t="0" r="0" b="0"/>
            </a:stretch>
          </a:blipFill>
        </p:spPr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9002515" y="2066401"/>
            <a:ext cx="281531" cy="281531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0160206" y="8976769"/>
            <a:ext cx="281531" cy="281531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2094148" y="2602580"/>
            <a:ext cx="723090" cy="72309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4934589" y="7215978"/>
            <a:ext cx="723090" cy="72309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434768" y="1394743"/>
            <a:ext cx="10330243" cy="2008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64"/>
              </a:lnSpc>
              <a:spcBef>
                <a:spcPct val="0"/>
              </a:spcBef>
            </a:pPr>
            <a:r>
              <a:rPr lang="en-US" sz="6607">
                <a:solidFill>
                  <a:srgbClr val="FFFFFF"/>
                </a:solidFill>
                <a:latin typeface="StopMotion Bold"/>
              </a:rPr>
              <a:t>COMO SE PROTEGER AO NAVEGAR?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94148" y="3622446"/>
            <a:ext cx="1206388" cy="82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194"/>
              </a:lnSpc>
              <a:spcBef>
                <a:spcPct val="0"/>
              </a:spcBef>
            </a:pPr>
            <a:r>
              <a:rPr lang="en-US" sz="4041" u="none">
                <a:solidFill>
                  <a:srgbClr val="60FFE3"/>
                </a:solidFill>
                <a:latin typeface="Glock Grotesk Heavy"/>
              </a:rPr>
              <a:t>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94148" y="5663541"/>
            <a:ext cx="1206388" cy="82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194"/>
              </a:lnSpc>
              <a:spcBef>
                <a:spcPct val="0"/>
              </a:spcBef>
            </a:pPr>
            <a:r>
              <a:rPr lang="en-US" sz="4041" u="none">
                <a:solidFill>
                  <a:srgbClr val="60FFE3"/>
                </a:solidFill>
                <a:latin typeface="Glock Grotesk Heavy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70958" y="6749376"/>
            <a:ext cx="1206388" cy="82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194"/>
              </a:lnSpc>
              <a:spcBef>
                <a:spcPct val="0"/>
              </a:spcBef>
            </a:pPr>
            <a:r>
              <a:rPr lang="en-US" sz="4041" u="none">
                <a:solidFill>
                  <a:srgbClr val="60FFE3"/>
                </a:solidFill>
                <a:latin typeface="Glock Grotesk Heavy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927419" y="3755717"/>
            <a:ext cx="13203687" cy="231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Now Bold"/>
              </a:rPr>
              <a:t> </a:t>
            </a:r>
            <a:r>
              <a:rPr lang="en-US" sz="3299">
                <a:solidFill>
                  <a:srgbClr val="FFFFFF"/>
                </a:solidFill>
                <a:latin typeface="Now"/>
              </a:rPr>
              <a:t>Mantenha seu sistema operacional, navegador e software de segurança atualizados para se proteger contra as últimas; ameaças;</a:t>
            </a:r>
          </a:p>
          <a:p>
            <a:pPr>
              <a:lnSpc>
                <a:spcPts val="4619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3148427" y="5911191"/>
            <a:ext cx="10642759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Now"/>
              </a:rPr>
              <a:t>Mantenha o antivírus e firewall ativos e atualizados;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148427" y="6972686"/>
            <a:ext cx="12982679" cy="138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Now"/>
              </a:rPr>
              <a:t>Atenção com links e anexos de e-mail: Não abra links ou anexos não solicitados, como mensagens oferecendo produtos e serviços, pedidos de transferência;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1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694159" y="407366"/>
            <a:ext cx="16822045" cy="9472267"/>
          </a:xfrm>
          <a:custGeom>
            <a:avLst/>
            <a:gdLst/>
            <a:ahLst/>
            <a:cxnLst/>
            <a:rect r="r" b="b" t="t" l="l"/>
            <a:pathLst>
              <a:path h="9472267" w="16822045">
                <a:moveTo>
                  <a:pt x="0" y="9472268"/>
                </a:moveTo>
                <a:lnTo>
                  <a:pt x="16822044" y="9472268"/>
                </a:lnTo>
                <a:lnTo>
                  <a:pt x="16822044" y="0"/>
                </a:lnTo>
                <a:lnTo>
                  <a:pt x="0" y="0"/>
                </a:lnTo>
                <a:lnTo>
                  <a:pt x="0" y="94722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74107" y="628176"/>
            <a:ext cx="1800091" cy="284742"/>
          </a:xfrm>
          <a:custGeom>
            <a:avLst/>
            <a:gdLst/>
            <a:ahLst/>
            <a:cxnLst/>
            <a:rect r="r" b="b" t="t" l="l"/>
            <a:pathLst>
              <a:path h="284742" w="1800091">
                <a:moveTo>
                  <a:pt x="0" y="0"/>
                </a:moveTo>
                <a:lnTo>
                  <a:pt x="1800090" y="0"/>
                </a:lnTo>
                <a:lnTo>
                  <a:pt x="1800090" y="284741"/>
                </a:lnTo>
                <a:lnTo>
                  <a:pt x="0" y="2847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400000">
            <a:off x="405827" y="8550944"/>
            <a:ext cx="1221494" cy="193218"/>
          </a:xfrm>
          <a:custGeom>
            <a:avLst/>
            <a:gdLst/>
            <a:ahLst/>
            <a:cxnLst/>
            <a:rect r="r" b="b" t="t" l="l"/>
            <a:pathLst>
              <a:path h="193218" w="1221494">
                <a:moveTo>
                  <a:pt x="1221495" y="0"/>
                </a:moveTo>
                <a:lnTo>
                  <a:pt x="0" y="0"/>
                </a:lnTo>
                <a:lnTo>
                  <a:pt x="0" y="193218"/>
                </a:lnTo>
                <a:lnTo>
                  <a:pt x="1221495" y="193218"/>
                </a:lnTo>
                <a:lnTo>
                  <a:pt x="12214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6625411" y="8550944"/>
            <a:ext cx="1221494" cy="193218"/>
          </a:xfrm>
          <a:custGeom>
            <a:avLst/>
            <a:gdLst/>
            <a:ahLst/>
            <a:cxnLst/>
            <a:rect r="r" b="b" t="t" l="l"/>
            <a:pathLst>
              <a:path h="193218" w="1221494">
                <a:moveTo>
                  <a:pt x="0" y="0"/>
                </a:moveTo>
                <a:lnTo>
                  <a:pt x="1221495" y="0"/>
                </a:lnTo>
                <a:lnTo>
                  <a:pt x="1221495" y="193218"/>
                </a:lnTo>
                <a:lnTo>
                  <a:pt x="0" y="193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705704" y="628176"/>
            <a:ext cx="1800091" cy="284742"/>
          </a:xfrm>
          <a:custGeom>
            <a:avLst/>
            <a:gdLst/>
            <a:ahLst/>
            <a:cxnLst/>
            <a:rect r="r" b="b" t="t" l="l"/>
            <a:pathLst>
              <a:path h="284742" w="1800091">
                <a:moveTo>
                  <a:pt x="1800090" y="0"/>
                </a:moveTo>
                <a:lnTo>
                  <a:pt x="0" y="0"/>
                </a:lnTo>
                <a:lnTo>
                  <a:pt x="0" y="284741"/>
                </a:lnTo>
                <a:lnTo>
                  <a:pt x="1800090" y="284741"/>
                </a:lnTo>
                <a:lnTo>
                  <a:pt x="18000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70987" y="628176"/>
            <a:ext cx="277806" cy="277806"/>
          </a:xfrm>
          <a:custGeom>
            <a:avLst/>
            <a:gdLst/>
            <a:ahLst/>
            <a:cxnLst/>
            <a:rect r="r" b="b" t="t" l="l"/>
            <a:pathLst>
              <a:path h="277806" w="277806">
                <a:moveTo>
                  <a:pt x="0" y="0"/>
                </a:moveTo>
                <a:lnTo>
                  <a:pt x="277806" y="0"/>
                </a:lnTo>
                <a:lnTo>
                  <a:pt x="277806" y="277806"/>
                </a:lnTo>
                <a:lnTo>
                  <a:pt x="0" y="277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37768" y="628176"/>
            <a:ext cx="277806" cy="277806"/>
          </a:xfrm>
          <a:custGeom>
            <a:avLst/>
            <a:gdLst/>
            <a:ahLst/>
            <a:cxnLst/>
            <a:rect r="r" b="b" t="t" l="l"/>
            <a:pathLst>
              <a:path h="277806" w="277806">
                <a:moveTo>
                  <a:pt x="0" y="0"/>
                </a:moveTo>
                <a:lnTo>
                  <a:pt x="277806" y="0"/>
                </a:lnTo>
                <a:lnTo>
                  <a:pt x="277806" y="277806"/>
                </a:lnTo>
                <a:lnTo>
                  <a:pt x="0" y="277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783672" y="4648283"/>
            <a:ext cx="990434" cy="990434"/>
          </a:xfrm>
          <a:custGeom>
            <a:avLst/>
            <a:gdLst/>
            <a:ahLst/>
            <a:cxnLst/>
            <a:rect r="r" b="b" t="t" l="l"/>
            <a:pathLst>
              <a:path h="990434" w="990434">
                <a:moveTo>
                  <a:pt x="0" y="0"/>
                </a:moveTo>
                <a:lnTo>
                  <a:pt x="990435" y="0"/>
                </a:lnTo>
                <a:lnTo>
                  <a:pt x="990435" y="990434"/>
                </a:lnTo>
                <a:lnTo>
                  <a:pt x="0" y="9904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44478" t="-159632" r="-106065" b="-161446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10800000">
            <a:off x="16505794" y="4648283"/>
            <a:ext cx="990434" cy="990434"/>
          </a:xfrm>
          <a:custGeom>
            <a:avLst/>
            <a:gdLst/>
            <a:ahLst/>
            <a:cxnLst/>
            <a:rect r="r" b="b" t="t" l="l"/>
            <a:pathLst>
              <a:path h="990434" w="990434">
                <a:moveTo>
                  <a:pt x="990434" y="0"/>
                </a:moveTo>
                <a:lnTo>
                  <a:pt x="0" y="0"/>
                </a:lnTo>
                <a:lnTo>
                  <a:pt x="0" y="990434"/>
                </a:lnTo>
                <a:lnTo>
                  <a:pt x="990434" y="990434"/>
                </a:lnTo>
                <a:lnTo>
                  <a:pt x="99043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44478" t="-159632" r="-106065" b="-161446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987028" y="3498728"/>
            <a:ext cx="2313944" cy="647330"/>
            <a:chOff x="0" y="0"/>
            <a:chExt cx="2179076" cy="609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79076" cy="609600"/>
            </a:xfrm>
            <a:custGeom>
              <a:avLst/>
              <a:gdLst/>
              <a:ahLst/>
              <a:cxnLst/>
              <a:rect r="r" b="b" t="t" l="l"/>
              <a:pathLst>
                <a:path h="609600" w="2179076">
                  <a:moveTo>
                    <a:pt x="203200" y="0"/>
                  </a:moveTo>
                  <a:lnTo>
                    <a:pt x="2179076" y="0"/>
                  </a:lnTo>
                  <a:lnTo>
                    <a:pt x="197587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1975876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19965" y="6187152"/>
            <a:ext cx="504040" cy="1028825"/>
          </a:xfrm>
          <a:custGeom>
            <a:avLst/>
            <a:gdLst/>
            <a:ahLst/>
            <a:cxnLst/>
            <a:rect r="r" b="b" t="t" l="l"/>
            <a:pathLst>
              <a:path h="1028825" w="504040">
                <a:moveTo>
                  <a:pt x="0" y="0"/>
                </a:moveTo>
                <a:lnTo>
                  <a:pt x="504040" y="0"/>
                </a:lnTo>
                <a:lnTo>
                  <a:pt x="504040" y="1028826"/>
                </a:lnTo>
                <a:lnTo>
                  <a:pt x="0" y="10288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81362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6607405" y="1897376"/>
            <a:ext cx="522620" cy="1066749"/>
          </a:xfrm>
          <a:custGeom>
            <a:avLst/>
            <a:gdLst/>
            <a:ahLst/>
            <a:cxnLst/>
            <a:rect r="r" b="b" t="t" l="l"/>
            <a:pathLst>
              <a:path h="1066749" w="522620">
                <a:moveTo>
                  <a:pt x="522619" y="0"/>
                </a:moveTo>
                <a:lnTo>
                  <a:pt x="0" y="0"/>
                </a:lnTo>
                <a:lnTo>
                  <a:pt x="0" y="1066749"/>
                </a:lnTo>
                <a:lnTo>
                  <a:pt x="522619" y="1066749"/>
                </a:lnTo>
                <a:lnTo>
                  <a:pt x="52261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81362" t="0" r="0" b="0"/>
            </a:stretch>
          </a:blipFill>
        </p:spPr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9002515" y="2066401"/>
            <a:ext cx="281531" cy="281531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0160206" y="9168130"/>
            <a:ext cx="281531" cy="281531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728078" y="2719083"/>
            <a:ext cx="723090" cy="72309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4934589" y="7215978"/>
            <a:ext cx="723090" cy="72309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2094148" y="1469897"/>
            <a:ext cx="1206388" cy="82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194"/>
              </a:lnSpc>
              <a:spcBef>
                <a:spcPct val="0"/>
              </a:spcBef>
            </a:pPr>
            <a:r>
              <a:rPr lang="en-US" sz="4041" u="none">
                <a:solidFill>
                  <a:srgbClr val="60FFE3"/>
                </a:solidFill>
                <a:latin typeface="Glock Grotesk Heavy"/>
              </a:rPr>
              <a:t>04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94148" y="4124672"/>
            <a:ext cx="1206388" cy="82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194"/>
              </a:lnSpc>
              <a:spcBef>
                <a:spcPct val="0"/>
              </a:spcBef>
            </a:pPr>
            <a:r>
              <a:rPr lang="en-US" sz="4041">
                <a:solidFill>
                  <a:srgbClr val="60FFE3"/>
                </a:solidFill>
                <a:latin typeface="Glock Grotesk Heavy"/>
              </a:rPr>
              <a:t>05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94148" y="6296372"/>
            <a:ext cx="1206388" cy="82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194"/>
              </a:lnSpc>
              <a:spcBef>
                <a:spcPct val="0"/>
              </a:spcBef>
            </a:pPr>
            <a:r>
              <a:rPr lang="en-US" sz="4041">
                <a:solidFill>
                  <a:srgbClr val="60FFE3"/>
                </a:solidFill>
                <a:latin typeface="Glock Grotesk Heavy"/>
              </a:rPr>
              <a:t>06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148451" y="1631822"/>
            <a:ext cx="13203687" cy="2231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Now Bold"/>
              </a:rPr>
              <a:t> </a:t>
            </a:r>
            <a:r>
              <a:rPr lang="en-US" sz="3199">
                <a:solidFill>
                  <a:srgbClr val="FFFFFF"/>
                </a:solidFill>
                <a:latin typeface="Now"/>
              </a:rPr>
              <a:t>Habilite a autenticação de dois fatores: Isso adiciona uma segurança a mais na sua conta, assim, caso alguém tentar fazer login em sua conta, você será notificado e pode negar o acesso antes que ele seja concluído;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148451" y="4372322"/>
            <a:ext cx="12982679" cy="138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Now"/>
              </a:rPr>
              <a:t>O acesso gratuito à internet de locais públicos pode ser arriscado se você estiver acessando dados confidenciais de trabalho ou sites de banco;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148451" y="6564744"/>
            <a:ext cx="12982679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Now"/>
              </a:rPr>
              <a:t>Baixar filmes ou jogos de sites não oficiais: De preferência por instalar aplicativos pela Play Store e App Store;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94148" y="7819406"/>
            <a:ext cx="1206388" cy="82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194"/>
              </a:lnSpc>
              <a:spcBef>
                <a:spcPct val="0"/>
              </a:spcBef>
            </a:pPr>
            <a:r>
              <a:rPr lang="en-US" sz="4041">
                <a:solidFill>
                  <a:srgbClr val="60FFE3"/>
                </a:solidFill>
                <a:latin typeface="Glock Grotesk Heavy"/>
              </a:rPr>
              <a:t>07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148451" y="8029575"/>
            <a:ext cx="12823383" cy="93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Now"/>
              </a:rPr>
              <a:t>Não utilize senhas óbvias como sua própria data de nascimento ou nome de algum familiar.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1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697177" y="396591"/>
            <a:ext cx="16876981" cy="9503201"/>
          </a:xfrm>
          <a:custGeom>
            <a:avLst/>
            <a:gdLst/>
            <a:ahLst/>
            <a:cxnLst/>
            <a:rect r="r" b="b" t="t" l="l"/>
            <a:pathLst>
              <a:path h="9503201" w="16876981">
                <a:moveTo>
                  <a:pt x="0" y="9503202"/>
                </a:moveTo>
                <a:lnTo>
                  <a:pt x="16876981" y="9503202"/>
                </a:lnTo>
                <a:lnTo>
                  <a:pt x="16876981" y="0"/>
                </a:lnTo>
                <a:lnTo>
                  <a:pt x="0" y="0"/>
                </a:lnTo>
                <a:lnTo>
                  <a:pt x="0" y="95032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15001663" y="608127"/>
            <a:ext cx="1221494" cy="193218"/>
          </a:xfrm>
          <a:custGeom>
            <a:avLst/>
            <a:gdLst/>
            <a:ahLst/>
            <a:cxnLst/>
            <a:rect r="r" b="b" t="t" l="l"/>
            <a:pathLst>
              <a:path h="193218" w="1221494">
                <a:moveTo>
                  <a:pt x="1221494" y="0"/>
                </a:moveTo>
                <a:lnTo>
                  <a:pt x="0" y="0"/>
                </a:lnTo>
                <a:lnTo>
                  <a:pt x="0" y="193218"/>
                </a:lnTo>
                <a:lnTo>
                  <a:pt x="1221494" y="193218"/>
                </a:lnTo>
                <a:lnTo>
                  <a:pt x="12214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10079925" y="9470855"/>
            <a:ext cx="1221494" cy="193218"/>
          </a:xfrm>
          <a:custGeom>
            <a:avLst/>
            <a:gdLst/>
            <a:ahLst/>
            <a:cxnLst/>
            <a:rect r="r" b="b" t="t" l="l"/>
            <a:pathLst>
              <a:path h="193218" w="1221494">
                <a:moveTo>
                  <a:pt x="1221494" y="0"/>
                </a:moveTo>
                <a:lnTo>
                  <a:pt x="0" y="0"/>
                </a:lnTo>
                <a:lnTo>
                  <a:pt x="0" y="193218"/>
                </a:lnTo>
                <a:lnTo>
                  <a:pt x="1221494" y="193218"/>
                </a:lnTo>
                <a:lnTo>
                  <a:pt x="12214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2070066" y="608127"/>
            <a:ext cx="1221494" cy="193218"/>
          </a:xfrm>
          <a:custGeom>
            <a:avLst/>
            <a:gdLst/>
            <a:ahLst/>
            <a:cxnLst/>
            <a:rect r="r" b="b" t="t" l="l"/>
            <a:pathLst>
              <a:path h="193218" w="1221494">
                <a:moveTo>
                  <a:pt x="0" y="0"/>
                </a:moveTo>
                <a:lnTo>
                  <a:pt x="1221494" y="0"/>
                </a:lnTo>
                <a:lnTo>
                  <a:pt x="1221494" y="193218"/>
                </a:lnTo>
                <a:lnTo>
                  <a:pt x="0" y="193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6985852" y="9470855"/>
            <a:ext cx="1221494" cy="193218"/>
          </a:xfrm>
          <a:custGeom>
            <a:avLst/>
            <a:gdLst/>
            <a:ahLst/>
            <a:cxnLst/>
            <a:rect r="r" b="b" t="t" l="l"/>
            <a:pathLst>
              <a:path h="193218" w="1221494">
                <a:moveTo>
                  <a:pt x="0" y="0"/>
                </a:moveTo>
                <a:lnTo>
                  <a:pt x="1221494" y="0"/>
                </a:lnTo>
                <a:lnTo>
                  <a:pt x="1221494" y="193218"/>
                </a:lnTo>
                <a:lnTo>
                  <a:pt x="0" y="193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5375" y="8662133"/>
            <a:ext cx="277806" cy="277806"/>
          </a:xfrm>
          <a:custGeom>
            <a:avLst/>
            <a:gdLst/>
            <a:ahLst/>
            <a:cxnLst/>
            <a:rect r="r" b="b" t="t" l="l"/>
            <a:pathLst>
              <a:path h="277806" w="277806">
                <a:moveTo>
                  <a:pt x="0" y="0"/>
                </a:moveTo>
                <a:lnTo>
                  <a:pt x="277806" y="0"/>
                </a:lnTo>
                <a:lnTo>
                  <a:pt x="277806" y="277806"/>
                </a:lnTo>
                <a:lnTo>
                  <a:pt x="0" y="277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704245" y="1157127"/>
            <a:ext cx="277806" cy="277806"/>
          </a:xfrm>
          <a:custGeom>
            <a:avLst/>
            <a:gdLst/>
            <a:ahLst/>
            <a:cxnLst/>
            <a:rect r="r" b="b" t="t" l="l"/>
            <a:pathLst>
              <a:path h="277806" w="277806">
                <a:moveTo>
                  <a:pt x="0" y="0"/>
                </a:moveTo>
                <a:lnTo>
                  <a:pt x="277806" y="0"/>
                </a:lnTo>
                <a:lnTo>
                  <a:pt x="277806" y="277806"/>
                </a:lnTo>
                <a:lnTo>
                  <a:pt x="0" y="277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70075" y="9372550"/>
            <a:ext cx="347849" cy="301048"/>
          </a:xfrm>
          <a:custGeom>
            <a:avLst/>
            <a:gdLst/>
            <a:ahLst/>
            <a:cxnLst/>
            <a:rect r="r" b="b" t="t" l="l"/>
            <a:pathLst>
              <a:path h="301048" w="347849">
                <a:moveTo>
                  <a:pt x="0" y="0"/>
                </a:moveTo>
                <a:lnTo>
                  <a:pt x="347850" y="0"/>
                </a:lnTo>
                <a:lnTo>
                  <a:pt x="347850" y="301048"/>
                </a:lnTo>
                <a:lnTo>
                  <a:pt x="0" y="3010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2140525" y="2023110"/>
            <a:ext cx="262073" cy="26418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5906458" y="8481789"/>
            <a:ext cx="230408" cy="23226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2999947" y="8056032"/>
            <a:ext cx="1041366" cy="321515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true" flipV="false" rot="-5400000">
            <a:off x="14275482" y="2606217"/>
            <a:ext cx="1041366" cy="321515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835711" y="3049696"/>
            <a:ext cx="12599912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Flame (2012)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Esse caso é conhecido como um dos vírus mais potentes que existiram. Ele era um vírus que não roubava dados para ganhar dinheiro, e sim para coletar dados de redes do Irã.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213407" y="1366004"/>
            <a:ext cx="13513337" cy="164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StopMotion"/>
              </a:rPr>
              <a:t>Casos de ataques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43473" y="5543656"/>
            <a:ext cx="13948902" cy="371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5"/>
              </a:lnSpc>
            </a:pPr>
            <a:r>
              <a:rPr lang="en-US" sz="3004">
                <a:solidFill>
                  <a:srgbClr val="FFFFFF"/>
                </a:solidFill>
                <a:latin typeface="Now"/>
              </a:rPr>
              <a:t>“I Love You” (2000)</a:t>
            </a:r>
          </a:p>
          <a:p>
            <a:pPr algn="ctr">
              <a:lnSpc>
                <a:spcPts val="4205"/>
              </a:lnSpc>
            </a:pPr>
            <a:r>
              <a:rPr lang="en-US" sz="3004">
                <a:solidFill>
                  <a:srgbClr val="FFFFFF"/>
                </a:solidFill>
                <a:latin typeface="Now"/>
              </a:rPr>
              <a:t>Acredita-se que o vírus foi criado nas Filipinas e causou um prejuízo de aproximadamente U$8 BI, consistia em um e-mail que o usuário recebia, com o título “I love you”, que ao ser aberto, a máquina é infectada. Esse vírus infectou não só o computador de pessoas comuns, mas também órgãos governamentais, como a CIA.</a:t>
            </a:r>
          </a:p>
          <a:p>
            <a:pPr algn="ctr">
              <a:lnSpc>
                <a:spcPts val="4205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1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12500"/>
            <a:ext cx="16230600" cy="9839801"/>
          </a:xfrm>
          <a:custGeom>
            <a:avLst/>
            <a:gdLst/>
            <a:ahLst/>
            <a:cxnLst/>
            <a:rect r="r" b="b" t="t" l="l"/>
            <a:pathLst>
              <a:path h="9839801" w="16230600">
                <a:moveTo>
                  <a:pt x="0" y="0"/>
                </a:moveTo>
                <a:lnTo>
                  <a:pt x="16230600" y="0"/>
                </a:lnTo>
                <a:lnTo>
                  <a:pt x="16230600" y="9839802"/>
                </a:lnTo>
                <a:lnTo>
                  <a:pt x="0" y="9839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14481319" y="742836"/>
            <a:ext cx="1221494" cy="193218"/>
          </a:xfrm>
          <a:custGeom>
            <a:avLst/>
            <a:gdLst/>
            <a:ahLst/>
            <a:cxnLst/>
            <a:rect r="r" b="b" t="t" l="l"/>
            <a:pathLst>
              <a:path h="193218" w="1221494">
                <a:moveTo>
                  <a:pt x="1221494" y="0"/>
                </a:moveTo>
                <a:lnTo>
                  <a:pt x="0" y="0"/>
                </a:lnTo>
                <a:lnTo>
                  <a:pt x="0" y="193219"/>
                </a:lnTo>
                <a:lnTo>
                  <a:pt x="1221494" y="193219"/>
                </a:lnTo>
                <a:lnTo>
                  <a:pt x="12214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2257340" y="9329856"/>
            <a:ext cx="1221494" cy="193218"/>
          </a:xfrm>
          <a:custGeom>
            <a:avLst/>
            <a:gdLst/>
            <a:ahLst/>
            <a:cxnLst/>
            <a:rect r="r" b="b" t="t" l="l"/>
            <a:pathLst>
              <a:path h="193218" w="1221494">
                <a:moveTo>
                  <a:pt x="0" y="0"/>
                </a:moveTo>
                <a:lnTo>
                  <a:pt x="1221495" y="0"/>
                </a:lnTo>
                <a:lnTo>
                  <a:pt x="1221495" y="193218"/>
                </a:lnTo>
                <a:lnTo>
                  <a:pt x="0" y="193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9005097" y="9426465"/>
            <a:ext cx="277806" cy="277806"/>
          </a:xfrm>
          <a:custGeom>
            <a:avLst/>
            <a:gdLst/>
            <a:ahLst/>
            <a:cxnLst/>
            <a:rect r="r" b="b" t="t" l="l"/>
            <a:pathLst>
              <a:path h="277806" w="277806">
                <a:moveTo>
                  <a:pt x="0" y="0"/>
                </a:moveTo>
                <a:lnTo>
                  <a:pt x="277806" y="0"/>
                </a:lnTo>
                <a:lnTo>
                  <a:pt x="277806" y="277806"/>
                </a:lnTo>
                <a:lnTo>
                  <a:pt x="0" y="277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9005097" y="561639"/>
            <a:ext cx="277806" cy="277806"/>
          </a:xfrm>
          <a:custGeom>
            <a:avLst/>
            <a:gdLst/>
            <a:ahLst/>
            <a:cxnLst/>
            <a:rect r="r" b="b" t="t" l="l"/>
            <a:pathLst>
              <a:path h="277806" w="277806">
                <a:moveTo>
                  <a:pt x="0" y="0"/>
                </a:moveTo>
                <a:lnTo>
                  <a:pt x="277806" y="0"/>
                </a:lnTo>
                <a:lnTo>
                  <a:pt x="277806" y="277806"/>
                </a:lnTo>
                <a:lnTo>
                  <a:pt x="0" y="277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257340" y="8342648"/>
            <a:ext cx="331104" cy="33110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926514" y="2172358"/>
            <a:ext cx="331104" cy="33110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77351" t="0" r="2146" b="84038"/>
          <a:stretch>
            <a:fillRect/>
          </a:stretch>
        </p:blipFill>
        <p:spPr>
          <a:xfrm flipH="false" flipV="false" rot="5400000">
            <a:off x="15849791" y="8570579"/>
            <a:ext cx="829206" cy="20634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rcRect l="77351" t="0" r="2146" b="84038"/>
          <a:stretch>
            <a:fillRect/>
          </a:stretch>
        </p:blipFill>
        <p:spPr>
          <a:xfrm flipH="true" flipV="false" rot="5400000">
            <a:off x="1552209" y="1654582"/>
            <a:ext cx="829206" cy="206345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257340" y="174400"/>
            <a:ext cx="12834725" cy="3957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3"/>
              </a:lnSpc>
            </a:pPr>
          </a:p>
          <a:p>
            <a:pPr>
              <a:lnSpc>
                <a:spcPts val="7653"/>
              </a:lnSpc>
            </a:pPr>
            <a:r>
              <a:rPr lang="en-US" sz="6597">
                <a:solidFill>
                  <a:srgbClr val="FFFFFF"/>
                </a:solidFill>
                <a:latin typeface="StopMotion Bold"/>
              </a:rPr>
              <a:t>Como se recuperar apos um ataque?</a:t>
            </a:r>
          </a:p>
          <a:p>
            <a:pPr marL="0" indent="0" lvl="0">
              <a:lnSpc>
                <a:spcPts val="765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624229" y="3304069"/>
            <a:ext cx="1206388" cy="82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194"/>
              </a:lnSpc>
              <a:spcBef>
                <a:spcPct val="0"/>
              </a:spcBef>
            </a:pPr>
            <a:r>
              <a:rPr lang="en-US" sz="4041" u="none">
                <a:solidFill>
                  <a:srgbClr val="60FFE3"/>
                </a:solidFill>
                <a:latin typeface="Glock Grotesk Heavy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88548" y="3495675"/>
            <a:ext cx="12114265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Now"/>
              </a:rPr>
              <a:t>Utilizar o software de antivírus para escanear e remover o malware. Posteriormente, com o problema resolvido, deve-se utilizar o software para prevenir ataques, cortando o problema pela raíz;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24229" y="5265775"/>
            <a:ext cx="1206388" cy="82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194"/>
              </a:lnSpc>
              <a:spcBef>
                <a:spcPct val="0"/>
              </a:spcBef>
            </a:pPr>
            <a:r>
              <a:rPr lang="en-US" sz="4041" u="none">
                <a:solidFill>
                  <a:srgbClr val="60FFE3"/>
                </a:solidFill>
                <a:latin typeface="Glock Grotesk Heavy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88548" y="5594124"/>
            <a:ext cx="1289292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Now"/>
              </a:rPr>
              <a:t>Deve-se alterar todas as senhas, começando pelas mais importantes;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24229" y="6546624"/>
            <a:ext cx="1206388" cy="82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194"/>
              </a:lnSpc>
              <a:spcBef>
                <a:spcPct val="0"/>
              </a:spcBef>
            </a:pPr>
            <a:r>
              <a:rPr lang="en-US" sz="4041" u="none">
                <a:solidFill>
                  <a:srgbClr val="60FFE3"/>
                </a:solidFill>
                <a:latin typeface="Glock Grotesk Heavy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24271" y="6794274"/>
            <a:ext cx="1253695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Now"/>
              </a:rPr>
              <a:t>É recomendado que os dados pessoais ou arquivos importantes sejam armazenados em mais de um arquivo de mídia, com dois backups e uma cópia fora do local principal;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30616" y="2031022"/>
            <a:ext cx="7911460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95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ea typeface="StopMotion Bold"/>
              </a:rPr>
              <a:t>´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DAGEFBp12gc</dc:identifier>
  <dcterms:modified xsi:type="dcterms:W3CDTF">2011-08-01T06:04:30Z</dcterms:modified>
  <cp:revision>1</cp:revision>
  <dc:title>Ice Breaker Activity Fun Presentation in Royal Purple Brutalist Cyberpunk Style</dc:title>
</cp:coreProperties>
</file>